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327" r:id="rId2"/>
    <p:sldId id="350" r:id="rId3"/>
    <p:sldId id="328" r:id="rId4"/>
    <p:sldId id="351" r:id="rId5"/>
    <p:sldId id="352" r:id="rId6"/>
    <p:sldId id="330" r:id="rId7"/>
    <p:sldId id="331" r:id="rId8"/>
    <p:sldId id="332" r:id="rId9"/>
    <p:sldId id="386" r:id="rId10"/>
    <p:sldId id="354" r:id="rId11"/>
    <p:sldId id="329" r:id="rId12"/>
    <p:sldId id="394" r:id="rId13"/>
    <p:sldId id="397" r:id="rId14"/>
    <p:sldId id="398" r:id="rId15"/>
    <p:sldId id="399" r:id="rId16"/>
    <p:sldId id="400" r:id="rId17"/>
    <p:sldId id="401" r:id="rId18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C4549D-34CC-4379-81CC-A3379F4B1507}">
          <p14:sldIdLst>
            <p14:sldId id="327"/>
            <p14:sldId id="350"/>
            <p14:sldId id="328"/>
            <p14:sldId id="351"/>
            <p14:sldId id="352"/>
            <p14:sldId id="330"/>
            <p14:sldId id="331"/>
            <p14:sldId id="332"/>
            <p14:sldId id="386"/>
            <p14:sldId id="354"/>
            <p14:sldId id="329"/>
            <p14:sldId id="394"/>
            <p14:sldId id="397"/>
            <p14:sldId id="398"/>
            <p14:sldId id="399"/>
            <p14:sldId id="400"/>
            <p14:sldId id="401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1" autoAdjust="0"/>
    <p:restoredTop sz="94660"/>
  </p:normalViewPr>
  <p:slideViewPr>
    <p:cSldViewPr snapToGrid="0">
      <p:cViewPr>
        <p:scale>
          <a:sx n="90" d="100"/>
          <a:sy n="90" d="100"/>
        </p:scale>
        <p:origin x="-169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F4B2E-6B1D-40E2-862C-1DFABB72E07E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A05A8EC1-A685-4086-A3C1-722A776C61CC}">
      <dgm:prSet phldrT="[Текст]" custT="1"/>
      <dgm:spPr/>
      <dgm:t>
        <a:bodyPr/>
        <a:lstStyle/>
        <a:p>
          <a:r>
            <a:rPr lang="ru-RU" sz="1800" b="1" dirty="0" smtClean="0">
              <a:latin typeface="Arial Narrow" panose="020B0606020202030204" pitchFamily="34" charset="0"/>
            </a:rPr>
            <a:t>Основной диагноз</a:t>
          </a:r>
          <a:endParaRPr lang="ru-RU" sz="1800" b="1" dirty="0">
            <a:latin typeface="Arial Narrow" panose="020B0606020202030204" pitchFamily="34" charset="0"/>
          </a:endParaRPr>
        </a:p>
      </dgm:t>
    </dgm:pt>
    <dgm:pt modelId="{1E937719-D36A-4A9C-BB2C-C23FF4966B53}" type="par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ABC80A3-8855-4B02-A4FA-6E6DD053C78F}" type="sib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40661B6-E868-4F2D-BED0-479300F40BFF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КЗГ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2AA62059-A92E-458F-B325-8AC629CD96E4}" type="sib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D0D4F14-6DA8-4964-8446-C3723CE36F41}" type="par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EBED16D-C0E5-4EFB-95A9-DF23324EDA34}">
      <dgm:prSet phldrT="[Текст]" custT="1"/>
      <dgm:spPr/>
      <dgm:t>
        <a:bodyPr/>
        <a:lstStyle/>
        <a:p>
          <a:r>
            <a:rPr lang="ru-RU" sz="1400" b="1" dirty="0" smtClean="0">
              <a:latin typeface="Arial Narrow" panose="020B0606020202030204" pitchFamily="34" charset="0"/>
            </a:rPr>
            <a:t>Длит-</a:t>
          </a:r>
          <a:r>
            <a:rPr lang="ru-RU" sz="1400" b="1" dirty="0" err="1" smtClean="0">
              <a:latin typeface="Arial Narrow" panose="020B0606020202030204" pitchFamily="34" charset="0"/>
            </a:rPr>
            <a:t>ть</a:t>
          </a:r>
          <a:r>
            <a:rPr lang="ru-RU" sz="1400" b="1" dirty="0" smtClean="0">
              <a:latin typeface="Arial Narrow" panose="020B0606020202030204" pitchFamily="34" charset="0"/>
            </a:rPr>
            <a:t> пребывания</a:t>
          </a:r>
          <a:endParaRPr lang="ru-RU" sz="1400" b="1" dirty="0">
            <a:latin typeface="Arial Narrow" panose="020B0606020202030204" pitchFamily="34" charset="0"/>
          </a:endParaRPr>
        </a:p>
      </dgm:t>
    </dgm:pt>
    <dgm:pt modelId="{F2E39822-3272-459A-8556-BD87A7946CF2}" type="par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63A4A32-0E6F-4123-980F-DF1A3E6AA1F1}" type="sib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CA8F800-4558-4289-84C9-B41238943FAF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</a:rPr>
            <a:t>Масса тела</a:t>
          </a:r>
          <a:endParaRPr lang="ru-RU" sz="2400" b="1" dirty="0">
            <a:latin typeface="Arial Narrow" panose="020B0606020202030204" pitchFamily="34" charset="0"/>
          </a:endParaRPr>
        </a:p>
      </dgm:t>
    </dgm:pt>
    <dgm:pt modelId="{105E70F5-AB29-4BD4-AF73-F8F6F2E17000}" type="par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98B9EA7-F7A7-49C4-AD04-4DA90B197073}" type="sib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8A35F34-C302-4EBA-82D8-AC5E3FF0B533}">
      <dgm:prSet phldrT="[Текст]" custT="1"/>
      <dgm:spPr/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Исход </a:t>
          </a:r>
          <a:r>
            <a:rPr lang="ru-RU" sz="2000" b="1" dirty="0" err="1" smtClean="0">
              <a:latin typeface="Arial Narrow" panose="020B0606020202030204" pitchFamily="34" charset="0"/>
            </a:rPr>
            <a:t>госпита-лизации</a:t>
          </a:r>
          <a:endParaRPr lang="ru-RU" sz="1800" b="1" dirty="0">
            <a:latin typeface="Arial Narrow" panose="020B0606020202030204" pitchFamily="34" charset="0"/>
          </a:endParaRPr>
        </a:p>
      </dgm:t>
    </dgm:pt>
    <dgm:pt modelId="{B1AC1FB7-BE2B-434B-B65B-0D72109C19B5}" type="par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070043D-261B-41A6-A365-DF3B6A47D671}" type="sib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47E4DB0-A1E3-48C0-86B8-4EBB892A1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800" b="1" dirty="0" smtClean="0">
              <a:latin typeface="Arial Narrow" panose="020B0606020202030204" pitchFamily="34" charset="0"/>
            </a:rPr>
            <a:t>Операция</a:t>
          </a:r>
          <a:endParaRPr lang="ru-RU" sz="1600" b="1" dirty="0">
            <a:latin typeface="Arial Narrow" panose="020B0606020202030204" pitchFamily="34" charset="0"/>
          </a:endParaRPr>
        </a:p>
      </dgm:t>
    </dgm:pt>
    <dgm:pt modelId="{D60293FD-00EA-4A65-9E0D-6947D414694D}" type="parTrans" cxnId="{CA2433DC-31EF-4DE4-917E-60D245A07E0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12190B6-1047-4117-9EAA-9BEC4206C20E}" type="sibTrans" cxnId="{CA2433DC-31EF-4DE4-917E-60D245A07E01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6D3AEBD-9FCB-4071-8E07-73A8271C95E1}">
      <dgm:prSet phldrT="[Текст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Дополнительные затраты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D3701335-8393-41D6-AFC0-367CD84AFA64}" type="par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DB9B6FF-CA64-42A4-9388-0730250C8192}" type="sib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1F13D96-F4EF-492D-93D2-922A3290C84A}" type="pres">
      <dgm:prSet presAssocID="{3C1F4B2E-6B1D-40E2-862C-1DFABB72E07E}" presName="Name0" presStyleCnt="0">
        <dgm:presLayoutVars>
          <dgm:dir/>
          <dgm:resizeHandles val="exact"/>
        </dgm:presLayoutVars>
      </dgm:prSet>
      <dgm:spPr/>
    </dgm:pt>
    <dgm:pt modelId="{E9CD18EC-B625-4B89-81D8-48C46B9091E2}" type="pres">
      <dgm:prSet presAssocID="{A05A8EC1-A685-4086-A3C1-722A776C61C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CD90-A613-4106-9730-C34B16902D54}" type="pres">
      <dgm:prSet presAssocID="{7ABC80A3-8855-4B02-A4FA-6E6DD053C78F}" presName="sibTrans" presStyleLbl="sibTrans2D1" presStyleIdx="0" presStyleCnt="6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05EA79A-7821-4693-945C-DAA8AA12D0AD}" type="pres">
      <dgm:prSet presAssocID="{7ABC80A3-8855-4B02-A4FA-6E6DD053C78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CB280B8-50C7-47DC-B96F-C917E3379828}" type="pres">
      <dgm:prSet presAssocID="{AEBED16D-C0E5-4EFB-95A9-DF23324EDA3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8A80-E53C-46AB-8B25-448C1A6779F2}" type="pres">
      <dgm:prSet presAssocID="{063A4A32-0E6F-4123-980F-DF1A3E6AA1F1}" presName="sibTrans" presStyleLbl="sibTrans2D1" presStyleIdx="1" presStyleCnt="6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178BCE6-45E8-4B9F-AE50-2B24DDBC554C}" type="pres">
      <dgm:prSet presAssocID="{063A4A32-0E6F-4123-980F-DF1A3E6AA1F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5F3292A-E2EB-4BF3-A84C-83E40FDBC34D}" type="pres">
      <dgm:prSet presAssocID="{CCA8F800-4558-4289-84C9-B41238943FA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9A14-08B7-4600-A798-66D15E2692CF}" type="pres">
      <dgm:prSet presAssocID="{D98B9EA7-F7A7-49C4-AD04-4DA90B197073}" presName="sibTrans" presStyleLbl="sibTrans2D1" presStyleIdx="2" presStyleCnt="6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9E1C3CCC-BBC5-4599-8989-557459435512}" type="pres">
      <dgm:prSet presAssocID="{D98B9EA7-F7A7-49C4-AD04-4DA90B197073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0763287-146A-4295-8959-5412E938799A}" type="pres">
      <dgm:prSet presAssocID="{78A35F34-C302-4EBA-82D8-AC5E3FF0B53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E88ED-010A-4615-8163-084E3E425829}" type="pres">
      <dgm:prSet presAssocID="{6070043D-261B-41A6-A365-DF3B6A47D671}" presName="sibTrans" presStyleLbl="sibTrans2D1" presStyleIdx="3" presStyleCnt="6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4194F1BC-2FCC-4264-9EA9-6B5EFFD30416}" type="pres">
      <dgm:prSet presAssocID="{6070043D-261B-41A6-A365-DF3B6A47D671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95EEA4F-237E-4FB4-994D-2BC4FD242099}" type="pres">
      <dgm:prSet presAssocID="{D47E4DB0-A1E3-48C0-86B8-4EBB892A10E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322C1-2549-4804-AFEE-A66F93CF9831}" type="pres">
      <dgm:prSet presAssocID="{412190B6-1047-4117-9EAA-9BEC4206C20E}" presName="sibTrans" presStyleLbl="sibTrans2D1" presStyleIdx="4" presStyleCnt="6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BF94D400-BA83-466A-81A8-FC3B047589A8}" type="pres">
      <dgm:prSet presAssocID="{412190B6-1047-4117-9EAA-9BEC4206C20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394CF8C-EC23-4A93-852B-5F3523B3D204}" type="pres">
      <dgm:prSet presAssocID="{56D3AEBD-9FCB-4071-8E07-73A8271C95E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754B6-B659-4D8E-97D1-68F4DC1A27B4}" type="pres">
      <dgm:prSet presAssocID="{4DB9B6FF-CA64-42A4-9388-0730250C8192}" presName="sibTrans" presStyleLbl="sibTrans2D1" presStyleIdx="5" presStyleCnt="6"/>
      <dgm:spPr/>
      <dgm:t>
        <a:bodyPr/>
        <a:lstStyle/>
        <a:p>
          <a:endParaRPr lang="ru-RU"/>
        </a:p>
      </dgm:t>
    </dgm:pt>
    <dgm:pt modelId="{B9E9126E-F62B-4698-88D5-2B2296679A67}" type="pres">
      <dgm:prSet presAssocID="{4DB9B6FF-CA64-42A4-9388-0730250C8192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9071BE1-67BD-435D-A157-11E8241967E0}" type="pres">
      <dgm:prSet presAssocID="{540661B6-E868-4F2D-BED0-479300F40BFF}" presName="node" presStyleLbl="node1" presStyleIdx="6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B940B87-3557-45B4-905D-E89FDF0ACE8C}" srcId="{3C1F4B2E-6B1D-40E2-862C-1DFABB72E07E}" destId="{AEBED16D-C0E5-4EFB-95A9-DF23324EDA34}" srcOrd="1" destOrd="0" parTransId="{F2E39822-3272-459A-8556-BD87A7946CF2}" sibTransId="{063A4A32-0E6F-4123-980F-DF1A3E6AA1F1}"/>
    <dgm:cxn modelId="{32B12A13-A708-4F17-836A-19862BC95FDF}" type="presOf" srcId="{6070043D-261B-41A6-A365-DF3B6A47D671}" destId="{8E0E88ED-010A-4615-8163-084E3E425829}" srcOrd="0" destOrd="0" presId="urn:microsoft.com/office/officeart/2005/8/layout/process1"/>
    <dgm:cxn modelId="{B3792ECB-4E14-47E2-A31D-43A6863AEC57}" type="presOf" srcId="{412190B6-1047-4117-9EAA-9BEC4206C20E}" destId="{873322C1-2549-4804-AFEE-A66F93CF9831}" srcOrd="0" destOrd="0" presId="urn:microsoft.com/office/officeart/2005/8/layout/process1"/>
    <dgm:cxn modelId="{29B8F566-22E3-47A0-80AE-EC93F0E7FF5F}" type="presOf" srcId="{540661B6-E868-4F2D-BED0-479300F40BFF}" destId="{C9071BE1-67BD-435D-A157-11E8241967E0}" srcOrd="0" destOrd="0" presId="urn:microsoft.com/office/officeart/2005/8/layout/process1"/>
    <dgm:cxn modelId="{6B7B73C9-B026-4EC8-9005-D1B4912A6A7A}" type="presOf" srcId="{7ABC80A3-8855-4B02-A4FA-6E6DD053C78F}" destId="{0524CD90-A613-4106-9730-C34B16902D54}" srcOrd="0" destOrd="0" presId="urn:microsoft.com/office/officeart/2005/8/layout/process1"/>
    <dgm:cxn modelId="{63798EDD-2E22-497B-9419-A67AA7B290C1}" type="presOf" srcId="{063A4A32-0E6F-4123-980F-DF1A3E6AA1F1}" destId="{3178BCE6-45E8-4B9F-AE50-2B24DDBC554C}" srcOrd="1" destOrd="0" presId="urn:microsoft.com/office/officeart/2005/8/layout/process1"/>
    <dgm:cxn modelId="{3B1BCFB5-B089-4AD0-ACD7-981891715D84}" type="presOf" srcId="{AEBED16D-C0E5-4EFB-95A9-DF23324EDA34}" destId="{ACB280B8-50C7-47DC-B96F-C917E3379828}" srcOrd="0" destOrd="0" presId="urn:microsoft.com/office/officeart/2005/8/layout/process1"/>
    <dgm:cxn modelId="{800FB830-4291-4C0D-BFE7-D06E5FABE58F}" type="presOf" srcId="{4DB9B6FF-CA64-42A4-9388-0730250C8192}" destId="{B9E9126E-F62B-4698-88D5-2B2296679A67}" srcOrd="1" destOrd="0" presId="urn:microsoft.com/office/officeart/2005/8/layout/process1"/>
    <dgm:cxn modelId="{819089D3-AD0F-428B-B03C-7E31E5746D70}" srcId="{3C1F4B2E-6B1D-40E2-862C-1DFABB72E07E}" destId="{56D3AEBD-9FCB-4071-8E07-73A8271C95E1}" srcOrd="5" destOrd="0" parTransId="{D3701335-8393-41D6-AFC0-367CD84AFA64}" sibTransId="{4DB9B6FF-CA64-42A4-9388-0730250C8192}"/>
    <dgm:cxn modelId="{7A02E0D6-B5E2-4B05-AEA4-E4EF4CDC131F}" type="presOf" srcId="{412190B6-1047-4117-9EAA-9BEC4206C20E}" destId="{BF94D400-BA83-466A-81A8-FC3B047589A8}" srcOrd="1" destOrd="0" presId="urn:microsoft.com/office/officeart/2005/8/layout/process1"/>
    <dgm:cxn modelId="{2F755E54-6983-4C94-94CB-2E52EBB1FAF3}" srcId="{3C1F4B2E-6B1D-40E2-862C-1DFABB72E07E}" destId="{540661B6-E868-4F2D-BED0-479300F40BFF}" srcOrd="6" destOrd="0" parTransId="{ED0D4F14-6DA8-4964-8446-C3723CE36F41}" sibTransId="{2AA62059-A92E-458F-B325-8AC629CD96E4}"/>
    <dgm:cxn modelId="{CA2433DC-31EF-4DE4-917E-60D245A07E01}" srcId="{3C1F4B2E-6B1D-40E2-862C-1DFABB72E07E}" destId="{D47E4DB0-A1E3-48C0-86B8-4EBB892A10EB}" srcOrd="4" destOrd="0" parTransId="{D60293FD-00EA-4A65-9E0D-6947D414694D}" sibTransId="{412190B6-1047-4117-9EAA-9BEC4206C20E}"/>
    <dgm:cxn modelId="{5DBBC0A9-56B7-4D9B-96D1-FD95767933D6}" srcId="{3C1F4B2E-6B1D-40E2-862C-1DFABB72E07E}" destId="{CCA8F800-4558-4289-84C9-B41238943FAF}" srcOrd="2" destOrd="0" parTransId="{105E70F5-AB29-4BD4-AF73-F8F6F2E17000}" sibTransId="{D98B9EA7-F7A7-49C4-AD04-4DA90B197073}"/>
    <dgm:cxn modelId="{8CE1FE3D-DCE2-49AE-B180-FCEF1B1998D4}" type="presOf" srcId="{56D3AEBD-9FCB-4071-8E07-73A8271C95E1}" destId="{6394CF8C-EC23-4A93-852B-5F3523B3D204}" srcOrd="0" destOrd="0" presId="urn:microsoft.com/office/officeart/2005/8/layout/process1"/>
    <dgm:cxn modelId="{4DE4F2F7-7EDB-47D1-B09E-143AF587121A}" srcId="{3C1F4B2E-6B1D-40E2-862C-1DFABB72E07E}" destId="{78A35F34-C302-4EBA-82D8-AC5E3FF0B533}" srcOrd="3" destOrd="0" parTransId="{B1AC1FB7-BE2B-434B-B65B-0D72109C19B5}" sibTransId="{6070043D-261B-41A6-A365-DF3B6A47D671}"/>
    <dgm:cxn modelId="{77DD37C2-77E4-4FB1-8637-7E986CDC102B}" type="presOf" srcId="{4DB9B6FF-CA64-42A4-9388-0730250C8192}" destId="{4D6754B6-B659-4D8E-97D1-68F4DC1A27B4}" srcOrd="0" destOrd="0" presId="urn:microsoft.com/office/officeart/2005/8/layout/process1"/>
    <dgm:cxn modelId="{A07ADEA6-2377-405F-8773-D5C5D1F2DE9B}" type="presOf" srcId="{7ABC80A3-8855-4B02-A4FA-6E6DD053C78F}" destId="{305EA79A-7821-4693-945C-DAA8AA12D0AD}" srcOrd="1" destOrd="0" presId="urn:microsoft.com/office/officeart/2005/8/layout/process1"/>
    <dgm:cxn modelId="{7CE8476E-A90E-4CE6-87C5-2850E2C61C34}" type="presOf" srcId="{78A35F34-C302-4EBA-82D8-AC5E3FF0B533}" destId="{40763287-146A-4295-8959-5412E938799A}" srcOrd="0" destOrd="0" presId="urn:microsoft.com/office/officeart/2005/8/layout/process1"/>
    <dgm:cxn modelId="{55A5B035-BF7A-433D-A111-5D238D722762}" srcId="{3C1F4B2E-6B1D-40E2-862C-1DFABB72E07E}" destId="{A05A8EC1-A685-4086-A3C1-722A776C61CC}" srcOrd="0" destOrd="0" parTransId="{1E937719-D36A-4A9C-BB2C-C23FF4966B53}" sibTransId="{7ABC80A3-8855-4B02-A4FA-6E6DD053C78F}"/>
    <dgm:cxn modelId="{82B1EC9C-4BC9-478F-970F-9356060F8DA5}" type="presOf" srcId="{063A4A32-0E6F-4123-980F-DF1A3E6AA1F1}" destId="{2A8A8A80-E53C-46AB-8B25-448C1A6779F2}" srcOrd="0" destOrd="0" presId="urn:microsoft.com/office/officeart/2005/8/layout/process1"/>
    <dgm:cxn modelId="{935F9A21-3B5F-41AB-B7D1-B7CA5C864698}" type="presOf" srcId="{6070043D-261B-41A6-A365-DF3B6A47D671}" destId="{4194F1BC-2FCC-4264-9EA9-6B5EFFD30416}" srcOrd="1" destOrd="0" presId="urn:microsoft.com/office/officeart/2005/8/layout/process1"/>
    <dgm:cxn modelId="{83B912DF-D8F2-4776-A862-B4254362D35A}" type="presOf" srcId="{D98B9EA7-F7A7-49C4-AD04-4DA90B197073}" destId="{49199A14-08B7-4600-A798-66D15E2692CF}" srcOrd="0" destOrd="0" presId="urn:microsoft.com/office/officeart/2005/8/layout/process1"/>
    <dgm:cxn modelId="{C55B4B78-CAB5-44BA-9844-9BFD090D0659}" type="presOf" srcId="{3C1F4B2E-6B1D-40E2-862C-1DFABB72E07E}" destId="{A1F13D96-F4EF-492D-93D2-922A3290C84A}" srcOrd="0" destOrd="0" presId="urn:microsoft.com/office/officeart/2005/8/layout/process1"/>
    <dgm:cxn modelId="{6C11D470-A24F-4E6C-B900-E477DF1B5B54}" type="presOf" srcId="{D98B9EA7-F7A7-49C4-AD04-4DA90B197073}" destId="{9E1C3CCC-BBC5-4599-8989-557459435512}" srcOrd="1" destOrd="0" presId="urn:microsoft.com/office/officeart/2005/8/layout/process1"/>
    <dgm:cxn modelId="{A897121C-EC58-43D7-B483-2742FA2DF90A}" type="presOf" srcId="{CCA8F800-4558-4289-84C9-B41238943FAF}" destId="{F5F3292A-E2EB-4BF3-A84C-83E40FDBC34D}" srcOrd="0" destOrd="0" presId="urn:microsoft.com/office/officeart/2005/8/layout/process1"/>
    <dgm:cxn modelId="{C7627C0A-63FE-4BE3-9069-CF02AB9A11A9}" type="presOf" srcId="{D47E4DB0-A1E3-48C0-86B8-4EBB892A10EB}" destId="{395EEA4F-237E-4FB4-994D-2BC4FD242099}" srcOrd="0" destOrd="0" presId="urn:microsoft.com/office/officeart/2005/8/layout/process1"/>
    <dgm:cxn modelId="{4A1F77DF-1828-4C7B-A3AD-99E5B45CAE04}" type="presOf" srcId="{A05A8EC1-A685-4086-A3C1-722A776C61CC}" destId="{E9CD18EC-B625-4B89-81D8-48C46B9091E2}" srcOrd="0" destOrd="0" presId="urn:microsoft.com/office/officeart/2005/8/layout/process1"/>
    <dgm:cxn modelId="{A776E541-21F0-4164-A5AF-57F07A539304}" type="presParOf" srcId="{A1F13D96-F4EF-492D-93D2-922A3290C84A}" destId="{E9CD18EC-B625-4B89-81D8-48C46B9091E2}" srcOrd="0" destOrd="0" presId="urn:microsoft.com/office/officeart/2005/8/layout/process1"/>
    <dgm:cxn modelId="{4ACDC0F8-BA20-4929-B248-97C12F7939D7}" type="presParOf" srcId="{A1F13D96-F4EF-492D-93D2-922A3290C84A}" destId="{0524CD90-A613-4106-9730-C34B16902D54}" srcOrd="1" destOrd="0" presId="urn:microsoft.com/office/officeart/2005/8/layout/process1"/>
    <dgm:cxn modelId="{961F0569-0282-4C93-913B-A213DDAC8CA8}" type="presParOf" srcId="{0524CD90-A613-4106-9730-C34B16902D54}" destId="{305EA79A-7821-4693-945C-DAA8AA12D0AD}" srcOrd="0" destOrd="0" presId="urn:microsoft.com/office/officeart/2005/8/layout/process1"/>
    <dgm:cxn modelId="{82F6474F-299E-48ED-944F-76C8BED48723}" type="presParOf" srcId="{A1F13D96-F4EF-492D-93D2-922A3290C84A}" destId="{ACB280B8-50C7-47DC-B96F-C917E3379828}" srcOrd="2" destOrd="0" presId="urn:microsoft.com/office/officeart/2005/8/layout/process1"/>
    <dgm:cxn modelId="{3E3D8A0D-9EA4-4246-A113-0419447A32BD}" type="presParOf" srcId="{A1F13D96-F4EF-492D-93D2-922A3290C84A}" destId="{2A8A8A80-E53C-46AB-8B25-448C1A6779F2}" srcOrd="3" destOrd="0" presId="urn:microsoft.com/office/officeart/2005/8/layout/process1"/>
    <dgm:cxn modelId="{1EA14B29-DD0E-4338-85A9-2101834513D7}" type="presParOf" srcId="{2A8A8A80-E53C-46AB-8B25-448C1A6779F2}" destId="{3178BCE6-45E8-4B9F-AE50-2B24DDBC554C}" srcOrd="0" destOrd="0" presId="urn:microsoft.com/office/officeart/2005/8/layout/process1"/>
    <dgm:cxn modelId="{F5B5BF9B-4F73-4FFC-BC16-1C75B5799A35}" type="presParOf" srcId="{A1F13D96-F4EF-492D-93D2-922A3290C84A}" destId="{F5F3292A-E2EB-4BF3-A84C-83E40FDBC34D}" srcOrd="4" destOrd="0" presId="urn:microsoft.com/office/officeart/2005/8/layout/process1"/>
    <dgm:cxn modelId="{B3A78927-7F11-4B57-A43A-A19026C22043}" type="presParOf" srcId="{A1F13D96-F4EF-492D-93D2-922A3290C84A}" destId="{49199A14-08B7-4600-A798-66D15E2692CF}" srcOrd="5" destOrd="0" presId="urn:microsoft.com/office/officeart/2005/8/layout/process1"/>
    <dgm:cxn modelId="{8461F7BE-03AB-412A-A653-2EE94826FD53}" type="presParOf" srcId="{49199A14-08B7-4600-A798-66D15E2692CF}" destId="{9E1C3CCC-BBC5-4599-8989-557459435512}" srcOrd="0" destOrd="0" presId="urn:microsoft.com/office/officeart/2005/8/layout/process1"/>
    <dgm:cxn modelId="{16943004-474A-471B-8DAA-E7B3A3392DD0}" type="presParOf" srcId="{A1F13D96-F4EF-492D-93D2-922A3290C84A}" destId="{40763287-146A-4295-8959-5412E938799A}" srcOrd="6" destOrd="0" presId="urn:microsoft.com/office/officeart/2005/8/layout/process1"/>
    <dgm:cxn modelId="{763851FF-9C47-44E2-BFE2-7CC321F489C7}" type="presParOf" srcId="{A1F13D96-F4EF-492D-93D2-922A3290C84A}" destId="{8E0E88ED-010A-4615-8163-084E3E425829}" srcOrd="7" destOrd="0" presId="urn:microsoft.com/office/officeart/2005/8/layout/process1"/>
    <dgm:cxn modelId="{39900B79-432C-4927-B15A-71BE275788F5}" type="presParOf" srcId="{8E0E88ED-010A-4615-8163-084E3E425829}" destId="{4194F1BC-2FCC-4264-9EA9-6B5EFFD30416}" srcOrd="0" destOrd="0" presId="urn:microsoft.com/office/officeart/2005/8/layout/process1"/>
    <dgm:cxn modelId="{96D80CB8-8CDE-4584-906F-ECC30565C3FC}" type="presParOf" srcId="{A1F13D96-F4EF-492D-93D2-922A3290C84A}" destId="{395EEA4F-237E-4FB4-994D-2BC4FD242099}" srcOrd="8" destOrd="0" presId="urn:microsoft.com/office/officeart/2005/8/layout/process1"/>
    <dgm:cxn modelId="{C11E551C-723C-46A1-B74E-56E0CDE52967}" type="presParOf" srcId="{A1F13D96-F4EF-492D-93D2-922A3290C84A}" destId="{873322C1-2549-4804-AFEE-A66F93CF9831}" srcOrd="9" destOrd="0" presId="urn:microsoft.com/office/officeart/2005/8/layout/process1"/>
    <dgm:cxn modelId="{CB0E3D1C-2892-41C7-A260-FD4421DEFC00}" type="presParOf" srcId="{873322C1-2549-4804-AFEE-A66F93CF9831}" destId="{BF94D400-BA83-466A-81A8-FC3B047589A8}" srcOrd="0" destOrd="0" presId="urn:microsoft.com/office/officeart/2005/8/layout/process1"/>
    <dgm:cxn modelId="{EA4C102B-893A-4583-9DF8-9F961AC9F06D}" type="presParOf" srcId="{A1F13D96-F4EF-492D-93D2-922A3290C84A}" destId="{6394CF8C-EC23-4A93-852B-5F3523B3D204}" srcOrd="10" destOrd="0" presId="urn:microsoft.com/office/officeart/2005/8/layout/process1"/>
    <dgm:cxn modelId="{A606F1A3-FE87-4500-A561-09410191E36B}" type="presParOf" srcId="{A1F13D96-F4EF-492D-93D2-922A3290C84A}" destId="{4D6754B6-B659-4D8E-97D1-68F4DC1A27B4}" srcOrd="11" destOrd="0" presId="urn:microsoft.com/office/officeart/2005/8/layout/process1"/>
    <dgm:cxn modelId="{2DAAA2FD-3BEA-416E-9ED1-9E66B0908656}" type="presParOf" srcId="{4D6754B6-B659-4D8E-97D1-68F4DC1A27B4}" destId="{B9E9126E-F62B-4698-88D5-2B2296679A67}" srcOrd="0" destOrd="0" presId="urn:microsoft.com/office/officeart/2005/8/layout/process1"/>
    <dgm:cxn modelId="{F9D23EE2-547C-494D-9A7F-C0790667887C}" type="presParOf" srcId="{A1F13D96-F4EF-492D-93D2-922A3290C84A}" destId="{C9071BE1-67BD-435D-A157-11E8241967E0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1F4B2E-6B1D-40E2-862C-1DFABB72E07E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A05A8EC1-A685-4086-A3C1-722A776C61CC}">
      <dgm:prSet phldrT="[Текст]" custT="1"/>
      <dgm:spPr/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Основной диагноз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1E937719-D36A-4A9C-BB2C-C23FF4966B53}" type="par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ABC80A3-8855-4B02-A4FA-6E6DD053C78F}" type="sib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40661B6-E868-4F2D-BED0-479300F40BFF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КЗГ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2AA62059-A92E-458F-B325-8AC629CD96E4}" type="sib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D0D4F14-6DA8-4964-8446-C3723CE36F41}" type="par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EBED16D-C0E5-4EFB-95A9-DF23324EDA34}">
      <dgm:prSet phldrT="[Текст]" custT="1"/>
      <dgm:spPr/>
      <dgm:t>
        <a:bodyPr/>
        <a:lstStyle/>
        <a:p>
          <a:r>
            <a:rPr lang="ru-RU" sz="1600" b="1" dirty="0" smtClean="0">
              <a:latin typeface="Arial Narrow" panose="020B0606020202030204" pitchFamily="34" charset="0"/>
            </a:rPr>
            <a:t>Длит-</a:t>
          </a:r>
          <a:r>
            <a:rPr lang="ru-RU" sz="1600" b="1" dirty="0" err="1" smtClean="0">
              <a:latin typeface="Arial Narrow" panose="020B0606020202030204" pitchFamily="34" charset="0"/>
            </a:rPr>
            <a:t>ть</a:t>
          </a:r>
          <a:r>
            <a:rPr lang="ru-RU" sz="1600" b="1" dirty="0" smtClean="0">
              <a:latin typeface="Arial Narrow" panose="020B0606020202030204" pitchFamily="34" charset="0"/>
            </a:rPr>
            <a:t> пребывания</a:t>
          </a:r>
          <a:endParaRPr lang="ru-RU" sz="1600" b="1" dirty="0">
            <a:latin typeface="Arial Narrow" panose="020B0606020202030204" pitchFamily="34" charset="0"/>
          </a:endParaRPr>
        </a:p>
      </dgm:t>
    </dgm:pt>
    <dgm:pt modelId="{F2E39822-3272-459A-8556-BD87A7946CF2}" type="par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63A4A32-0E6F-4123-980F-DF1A3E6AA1F1}" type="sib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CA8F800-4558-4289-84C9-B41238943FAF}">
      <dgm:prSet phldrT="[Текст]" custT="1"/>
      <dgm:spPr/>
      <dgm:t>
        <a:bodyPr/>
        <a:lstStyle/>
        <a:p>
          <a:r>
            <a:rPr lang="ru-RU" sz="3200" b="1" dirty="0" smtClean="0">
              <a:latin typeface="Arial Narrow" panose="020B0606020202030204" pitchFamily="34" charset="0"/>
            </a:rPr>
            <a:t>Масса тела</a:t>
          </a:r>
          <a:endParaRPr lang="ru-RU" sz="2800" b="1" dirty="0">
            <a:latin typeface="Arial Narrow" panose="020B0606020202030204" pitchFamily="34" charset="0"/>
          </a:endParaRPr>
        </a:p>
      </dgm:t>
    </dgm:pt>
    <dgm:pt modelId="{105E70F5-AB29-4BD4-AF73-F8F6F2E17000}" type="par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98B9EA7-F7A7-49C4-AD04-4DA90B197073}" type="sib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8A35F34-C302-4EBA-82D8-AC5E3FF0B533}">
      <dgm:prSet phldrT="[Текст]" custT="1"/>
      <dgm:spPr/>
      <dgm:t>
        <a:bodyPr/>
        <a:lstStyle/>
        <a:p>
          <a:r>
            <a:rPr lang="ru-RU" sz="2400" b="1" dirty="0" smtClean="0">
              <a:latin typeface="Arial Narrow" panose="020B0606020202030204" pitchFamily="34" charset="0"/>
            </a:rPr>
            <a:t>Исход </a:t>
          </a:r>
          <a:r>
            <a:rPr lang="ru-RU" sz="2400" b="1" dirty="0" err="1" smtClean="0">
              <a:latin typeface="Arial Narrow" panose="020B0606020202030204" pitchFamily="34" charset="0"/>
            </a:rPr>
            <a:t>госпита-лизации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B1AC1FB7-BE2B-434B-B65B-0D72109C19B5}" type="par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070043D-261B-41A6-A365-DF3B6A47D671}" type="sib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6D3AEBD-9FCB-4071-8E07-73A8271C95E1}">
      <dgm:prSet phldrT="[Текст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ru-RU" sz="2400" b="1" dirty="0" smtClean="0">
              <a:latin typeface="Arial Narrow" panose="020B0606020202030204" pitchFamily="34" charset="0"/>
            </a:rPr>
            <a:t>Дополнительные затраты</a:t>
          </a:r>
          <a:endParaRPr lang="ru-RU" sz="2400" b="1" dirty="0">
            <a:latin typeface="Arial Narrow" panose="020B0606020202030204" pitchFamily="34" charset="0"/>
          </a:endParaRPr>
        </a:p>
      </dgm:t>
    </dgm:pt>
    <dgm:pt modelId="{D3701335-8393-41D6-AFC0-367CD84AFA64}" type="par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DB9B6FF-CA64-42A4-9388-0730250C8192}" type="sib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1F13D96-F4EF-492D-93D2-922A3290C84A}" type="pres">
      <dgm:prSet presAssocID="{3C1F4B2E-6B1D-40E2-862C-1DFABB72E07E}" presName="Name0" presStyleCnt="0">
        <dgm:presLayoutVars>
          <dgm:dir/>
          <dgm:resizeHandles val="exact"/>
        </dgm:presLayoutVars>
      </dgm:prSet>
      <dgm:spPr/>
    </dgm:pt>
    <dgm:pt modelId="{E9CD18EC-B625-4B89-81D8-48C46B9091E2}" type="pres">
      <dgm:prSet presAssocID="{A05A8EC1-A685-4086-A3C1-722A776C61C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CD90-A613-4106-9730-C34B16902D54}" type="pres">
      <dgm:prSet presAssocID="{7ABC80A3-8855-4B02-A4FA-6E6DD053C78F}" presName="sibTrans" presStyleLbl="sibTrans2D1" presStyleIdx="0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05EA79A-7821-4693-945C-DAA8AA12D0AD}" type="pres">
      <dgm:prSet presAssocID="{7ABC80A3-8855-4B02-A4FA-6E6DD053C78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CB280B8-50C7-47DC-B96F-C917E3379828}" type="pres">
      <dgm:prSet presAssocID="{AEBED16D-C0E5-4EFB-95A9-DF23324EDA3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8A80-E53C-46AB-8B25-448C1A6779F2}" type="pres">
      <dgm:prSet presAssocID="{063A4A32-0E6F-4123-980F-DF1A3E6AA1F1}" presName="sibTrans" presStyleLbl="sibTrans2D1" presStyleIdx="1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178BCE6-45E8-4B9F-AE50-2B24DDBC554C}" type="pres">
      <dgm:prSet presAssocID="{063A4A32-0E6F-4123-980F-DF1A3E6AA1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5F3292A-E2EB-4BF3-A84C-83E40FDBC34D}" type="pres">
      <dgm:prSet presAssocID="{CCA8F800-4558-4289-84C9-B41238943FA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9A14-08B7-4600-A798-66D15E2692CF}" type="pres">
      <dgm:prSet presAssocID="{D98B9EA7-F7A7-49C4-AD04-4DA90B197073}" presName="sibTrans" presStyleLbl="sibTrans2D1" presStyleIdx="2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9E1C3CCC-BBC5-4599-8989-557459435512}" type="pres">
      <dgm:prSet presAssocID="{D98B9EA7-F7A7-49C4-AD04-4DA90B1970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0763287-146A-4295-8959-5412E938799A}" type="pres">
      <dgm:prSet presAssocID="{78A35F34-C302-4EBA-82D8-AC5E3FF0B53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E88ED-010A-4615-8163-084E3E425829}" type="pres">
      <dgm:prSet presAssocID="{6070043D-261B-41A6-A365-DF3B6A47D671}" presName="sibTrans" presStyleLbl="sibTrans2D1" presStyleIdx="3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4194F1BC-2FCC-4264-9EA9-6B5EFFD30416}" type="pres">
      <dgm:prSet presAssocID="{6070043D-261B-41A6-A365-DF3B6A47D67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394CF8C-EC23-4A93-852B-5F3523B3D204}" type="pres">
      <dgm:prSet presAssocID="{56D3AEBD-9FCB-4071-8E07-73A8271C95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754B6-B659-4D8E-97D1-68F4DC1A27B4}" type="pres">
      <dgm:prSet presAssocID="{4DB9B6FF-CA64-42A4-9388-0730250C819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9E9126E-F62B-4698-88D5-2B2296679A67}" type="pres">
      <dgm:prSet presAssocID="{4DB9B6FF-CA64-42A4-9388-0730250C819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9071BE1-67BD-435D-A157-11E8241967E0}" type="pres">
      <dgm:prSet presAssocID="{540661B6-E868-4F2D-BED0-479300F40BFF}" presName="node" presStyleLbl="node1" presStyleIdx="5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5C677933-11AB-4F22-99D3-2093824F9838}" type="presOf" srcId="{4DB9B6FF-CA64-42A4-9388-0730250C8192}" destId="{B9E9126E-F62B-4698-88D5-2B2296679A67}" srcOrd="1" destOrd="0" presId="urn:microsoft.com/office/officeart/2005/8/layout/process1"/>
    <dgm:cxn modelId="{94D5712C-9FF8-422C-B9D8-53DFEA6DD7DE}" type="presOf" srcId="{78A35F34-C302-4EBA-82D8-AC5E3FF0B533}" destId="{40763287-146A-4295-8959-5412E938799A}" srcOrd="0" destOrd="0" presId="urn:microsoft.com/office/officeart/2005/8/layout/process1"/>
    <dgm:cxn modelId="{B61A1F54-2857-4031-9ED3-47967132A083}" type="presOf" srcId="{D98B9EA7-F7A7-49C4-AD04-4DA90B197073}" destId="{49199A14-08B7-4600-A798-66D15E2692CF}" srcOrd="0" destOrd="0" presId="urn:microsoft.com/office/officeart/2005/8/layout/process1"/>
    <dgm:cxn modelId="{5DBBC0A9-56B7-4D9B-96D1-FD95767933D6}" srcId="{3C1F4B2E-6B1D-40E2-862C-1DFABB72E07E}" destId="{CCA8F800-4558-4289-84C9-B41238943FAF}" srcOrd="2" destOrd="0" parTransId="{105E70F5-AB29-4BD4-AF73-F8F6F2E17000}" sibTransId="{D98B9EA7-F7A7-49C4-AD04-4DA90B197073}"/>
    <dgm:cxn modelId="{D8342736-676D-4292-95ED-B37A72B336B3}" type="presOf" srcId="{7ABC80A3-8855-4B02-A4FA-6E6DD053C78F}" destId="{0524CD90-A613-4106-9730-C34B16902D54}" srcOrd="0" destOrd="0" presId="urn:microsoft.com/office/officeart/2005/8/layout/process1"/>
    <dgm:cxn modelId="{10AA9283-4103-4026-B1AD-C95CA3593751}" type="presOf" srcId="{56D3AEBD-9FCB-4071-8E07-73A8271C95E1}" destId="{6394CF8C-EC23-4A93-852B-5F3523B3D204}" srcOrd="0" destOrd="0" presId="urn:microsoft.com/office/officeart/2005/8/layout/process1"/>
    <dgm:cxn modelId="{03CA2DD6-90CD-4354-B669-267C1B675B27}" type="presOf" srcId="{7ABC80A3-8855-4B02-A4FA-6E6DD053C78F}" destId="{305EA79A-7821-4693-945C-DAA8AA12D0AD}" srcOrd="1" destOrd="0" presId="urn:microsoft.com/office/officeart/2005/8/layout/process1"/>
    <dgm:cxn modelId="{450AA31B-BB00-4AD5-9667-49CE542D70EC}" type="presOf" srcId="{540661B6-E868-4F2D-BED0-479300F40BFF}" destId="{C9071BE1-67BD-435D-A157-11E8241967E0}" srcOrd="0" destOrd="0" presId="urn:microsoft.com/office/officeart/2005/8/layout/process1"/>
    <dgm:cxn modelId="{72660FF0-238E-4C32-A30E-AF6615D6342C}" type="presOf" srcId="{CCA8F800-4558-4289-84C9-B41238943FAF}" destId="{F5F3292A-E2EB-4BF3-A84C-83E40FDBC34D}" srcOrd="0" destOrd="0" presId="urn:microsoft.com/office/officeart/2005/8/layout/process1"/>
    <dgm:cxn modelId="{C8E022DE-C4D8-4812-997A-FF2872F19719}" type="presOf" srcId="{A05A8EC1-A685-4086-A3C1-722A776C61CC}" destId="{E9CD18EC-B625-4B89-81D8-48C46B9091E2}" srcOrd="0" destOrd="0" presId="urn:microsoft.com/office/officeart/2005/8/layout/process1"/>
    <dgm:cxn modelId="{95AD96A5-222B-4DB1-85F7-00424F8A12E7}" type="presOf" srcId="{6070043D-261B-41A6-A365-DF3B6A47D671}" destId="{4194F1BC-2FCC-4264-9EA9-6B5EFFD30416}" srcOrd="1" destOrd="0" presId="urn:microsoft.com/office/officeart/2005/8/layout/process1"/>
    <dgm:cxn modelId="{348E45D6-FFD8-4BC9-ACFB-C13D2E6909BD}" type="presOf" srcId="{063A4A32-0E6F-4123-980F-DF1A3E6AA1F1}" destId="{3178BCE6-45E8-4B9F-AE50-2B24DDBC554C}" srcOrd="1" destOrd="0" presId="urn:microsoft.com/office/officeart/2005/8/layout/process1"/>
    <dgm:cxn modelId="{36B5A307-F62C-488A-B497-48A4B21246D2}" type="presOf" srcId="{D98B9EA7-F7A7-49C4-AD04-4DA90B197073}" destId="{9E1C3CCC-BBC5-4599-8989-557459435512}" srcOrd="1" destOrd="0" presId="urn:microsoft.com/office/officeart/2005/8/layout/process1"/>
    <dgm:cxn modelId="{4DE4F2F7-7EDB-47D1-B09E-143AF587121A}" srcId="{3C1F4B2E-6B1D-40E2-862C-1DFABB72E07E}" destId="{78A35F34-C302-4EBA-82D8-AC5E3FF0B533}" srcOrd="3" destOrd="0" parTransId="{B1AC1FB7-BE2B-434B-B65B-0D72109C19B5}" sibTransId="{6070043D-261B-41A6-A365-DF3B6A47D671}"/>
    <dgm:cxn modelId="{D1ABEA8C-8B6C-4B04-9726-DCE2BDE02F21}" type="presOf" srcId="{AEBED16D-C0E5-4EFB-95A9-DF23324EDA34}" destId="{ACB280B8-50C7-47DC-B96F-C917E3379828}" srcOrd="0" destOrd="0" presId="urn:microsoft.com/office/officeart/2005/8/layout/process1"/>
    <dgm:cxn modelId="{3B940B87-3557-45B4-905D-E89FDF0ACE8C}" srcId="{3C1F4B2E-6B1D-40E2-862C-1DFABB72E07E}" destId="{AEBED16D-C0E5-4EFB-95A9-DF23324EDA34}" srcOrd="1" destOrd="0" parTransId="{F2E39822-3272-459A-8556-BD87A7946CF2}" sibTransId="{063A4A32-0E6F-4123-980F-DF1A3E6AA1F1}"/>
    <dgm:cxn modelId="{9E6F3B65-7F28-4EF2-86D8-FDA9D89FA59A}" type="presOf" srcId="{6070043D-261B-41A6-A365-DF3B6A47D671}" destId="{8E0E88ED-010A-4615-8163-084E3E425829}" srcOrd="0" destOrd="0" presId="urn:microsoft.com/office/officeart/2005/8/layout/process1"/>
    <dgm:cxn modelId="{55A5B035-BF7A-433D-A111-5D238D722762}" srcId="{3C1F4B2E-6B1D-40E2-862C-1DFABB72E07E}" destId="{A05A8EC1-A685-4086-A3C1-722A776C61CC}" srcOrd="0" destOrd="0" parTransId="{1E937719-D36A-4A9C-BB2C-C23FF4966B53}" sibTransId="{7ABC80A3-8855-4B02-A4FA-6E6DD053C78F}"/>
    <dgm:cxn modelId="{FB01568F-D4F8-4157-8745-35D284481BC8}" type="presOf" srcId="{4DB9B6FF-CA64-42A4-9388-0730250C8192}" destId="{4D6754B6-B659-4D8E-97D1-68F4DC1A27B4}" srcOrd="0" destOrd="0" presId="urn:microsoft.com/office/officeart/2005/8/layout/process1"/>
    <dgm:cxn modelId="{2F755E54-6983-4C94-94CB-2E52EBB1FAF3}" srcId="{3C1F4B2E-6B1D-40E2-862C-1DFABB72E07E}" destId="{540661B6-E868-4F2D-BED0-479300F40BFF}" srcOrd="5" destOrd="0" parTransId="{ED0D4F14-6DA8-4964-8446-C3723CE36F41}" sibTransId="{2AA62059-A92E-458F-B325-8AC629CD96E4}"/>
    <dgm:cxn modelId="{C03A92D0-F6C1-43FB-B1CA-60AF4511205D}" type="presOf" srcId="{063A4A32-0E6F-4123-980F-DF1A3E6AA1F1}" destId="{2A8A8A80-E53C-46AB-8B25-448C1A6779F2}" srcOrd="0" destOrd="0" presId="urn:microsoft.com/office/officeart/2005/8/layout/process1"/>
    <dgm:cxn modelId="{08D239E6-9DB9-4CEC-A5A9-072C21FE24D8}" type="presOf" srcId="{3C1F4B2E-6B1D-40E2-862C-1DFABB72E07E}" destId="{A1F13D96-F4EF-492D-93D2-922A3290C84A}" srcOrd="0" destOrd="0" presId="urn:microsoft.com/office/officeart/2005/8/layout/process1"/>
    <dgm:cxn modelId="{819089D3-AD0F-428B-B03C-7E31E5746D70}" srcId="{3C1F4B2E-6B1D-40E2-862C-1DFABB72E07E}" destId="{56D3AEBD-9FCB-4071-8E07-73A8271C95E1}" srcOrd="4" destOrd="0" parTransId="{D3701335-8393-41D6-AFC0-367CD84AFA64}" sibTransId="{4DB9B6FF-CA64-42A4-9388-0730250C8192}"/>
    <dgm:cxn modelId="{60AF6474-FA8F-496C-B9ED-BB7D03ADF5A8}" type="presParOf" srcId="{A1F13D96-F4EF-492D-93D2-922A3290C84A}" destId="{E9CD18EC-B625-4B89-81D8-48C46B9091E2}" srcOrd="0" destOrd="0" presId="urn:microsoft.com/office/officeart/2005/8/layout/process1"/>
    <dgm:cxn modelId="{EA54DD40-F4B6-4BE4-87F0-A424313B2729}" type="presParOf" srcId="{A1F13D96-F4EF-492D-93D2-922A3290C84A}" destId="{0524CD90-A613-4106-9730-C34B16902D54}" srcOrd="1" destOrd="0" presId="urn:microsoft.com/office/officeart/2005/8/layout/process1"/>
    <dgm:cxn modelId="{07004AB8-2DE2-4360-ACD3-6A08C23D58F0}" type="presParOf" srcId="{0524CD90-A613-4106-9730-C34B16902D54}" destId="{305EA79A-7821-4693-945C-DAA8AA12D0AD}" srcOrd="0" destOrd="0" presId="urn:microsoft.com/office/officeart/2005/8/layout/process1"/>
    <dgm:cxn modelId="{0D0D83CC-642B-4369-9982-7FEE6E6B14F9}" type="presParOf" srcId="{A1F13D96-F4EF-492D-93D2-922A3290C84A}" destId="{ACB280B8-50C7-47DC-B96F-C917E3379828}" srcOrd="2" destOrd="0" presId="urn:microsoft.com/office/officeart/2005/8/layout/process1"/>
    <dgm:cxn modelId="{BADA59E2-5FE4-4C9A-A1F3-36B361DB7DE6}" type="presParOf" srcId="{A1F13D96-F4EF-492D-93D2-922A3290C84A}" destId="{2A8A8A80-E53C-46AB-8B25-448C1A6779F2}" srcOrd="3" destOrd="0" presId="urn:microsoft.com/office/officeart/2005/8/layout/process1"/>
    <dgm:cxn modelId="{99E922F5-22B7-4A18-9EAD-230FD2249AD3}" type="presParOf" srcId="{2A8A8A80-E53C-46AB-8B25-448C1A6779F2}" destId="{3178BCE6-45E8-4B9F-AE50-2B24DDBC554C}" srcOrd="0" destOrd="0" presId="urn:microsoft.com/office/officeart/2005/8/layout/process1"/>
    <dgm:cxn modelId="{FC053311-F1B1-400C-B622-FF092A2FA131}" type="presParOf" srcId="{A1F13D96-F4EF-492D-93D2-922A3290C84A}" destId="{F5F3292A-E2EB-4BF3-A84C-83E40FDBC34D}" srcOrd="4" destOrd="0" presId="urn:microsoft.com/office/officeart/2005/8/layout/process1"/>
    <dgm:cxn modelId="{ECEF2810-67CA-4554-9BA3-955A971A801B}" type="presParOf" srcId="{A1F13D96-F4EF-492D-93D2-922A3290C84A}" destId="{49199A14-08B7-4600-A798-66D15E2692CF}" srcOrd="5" destOrd="0" presId="urn:microsoft.com/office/officeart/2005/8/layout/process1"/>
    <dgm:cxn modelId="{AD811412-E501-43B9-81DE-374F3E7AA708}" type="presParOf" srcId="{49199A14-08B7-4600-A798-66D15E2692CF}" destId="{9E1C3CCC-BBC5-4599-8989-557459435512}" srcOrd="0" destOrd="0" presId="urn:microsoft.com/office/officeart/2005/8/layout/process1"/>
    <dgm:cxn modelId="{170D20B1-F771-49B8-930E-35C090E23D94}" type="presParOf" srcId="{A1F13D96-F4EF-492D-93D2-922A3290C84A}" destId="{40763287-146A-4295-8959-5412E938799A}" srcOrd="6" destOrd="0" presId="urn:microsoft.com/office/officeart/2005/8/layout/process1"/>
    <dgm:cxn modelId="{9689643E-A75B-4798-8A38-F7853A084164}" type="presParOf" srcId="{A1F13D96-F4EF-492D-93D2-922A3290C84A}" destId="{8E0E88ED-010A-4615-8163-084E3E425829}" srcOrd="7" destOrd="0" presId="urn:microsoft.com/office/officeart/2005/8/layout/process1"/>
    <dgm:cxn modelId="{C5B10828-B718-46B8-B745-91ADDF15F48A}" type="presParOf" srcId="{8E0E88ED-010A-4615-8163-084E3E425829}" destId="{4194F1BC-2FCC-4264-9EA9-6B5EFFD30416}" srcOrd="0" destOrd="0" presId="urn:microsoft.com/office/officeart/2005/8/layout/process1"/>
    <dgm:cxn modelId="{420FBA71-42A9-493B-8C36-B8D77B54E377}" type="presParOf" srcId="{A1F13D96-F4EF-492D-93D2-922A3290C84A}" destId="{6394CF8C-EC23-4A93-852B-5F3523B3D204}" srcOrd="8" destOrd="0" presId="urn:microsoft.com/office/officeart/2005/8/layout/process1"/>
    <dgm:cxn modelId="{5B2A75B8-81A4-4AD4-B9EE-6877494F6504}" type="presParOf" srcId="{A1F13D96-F4EF-492D-93D2-922A3290C84A}" destId="{4D6754B6-B659-4D8E-97D1-68F4DC1A27B4}" srcOrd="9" destOrd="0" presId="urn:microsoft.com/office/officeart/2005/8/layout/process1"/>
    <dgm:cxn modelId="{EB82E0D3-14A5-4497-A232-0E3880375B92}" type="presParOf" srcId="{4D6754B6-B659-4D8E-97D1-68F4DC1A27B4}" destId="{B9E9126E-F62B-4698-88D5-2B2296679A67}" srcOrd="0" destOrd="0" presId="urn:microsoft.com/office/officeart/2005/8/layout/process1"/>
    <dgm:cxn modelId="{D4F1216B-F89B-4C5B-AB0D-08692B1B10E1}" type="presParOf" srcId="{A1F13D96-F4EF-492D-93D2-922A3290C84A}" destId="{C9071BE1-67BD-435D-A157-11E8241967E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1F4B2E-6B1D-40E2-862C-1DFABB72E07E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A05A8EC1-A685-4086-A3C1-722A776C61CC}">
      <dgm:prSet phldrT="[Текст]" custT="1"/>
      <dgm:spPr/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Основной диагноз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1E937719-D36A-4A9C-BB2C-C23FF4966B53}" type="par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ABC80A3-8855-4B02-A4FA-6E6DD053C78F}" type="sib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40661B6-E868-4F2D-BED0-479300F40BFF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</a:rPr>
            <a:t>КЗГ</a:t>
          </a:r>
          <a:endParaRPr lang="ru-RU" sz="2800" b="1" dirty="0">
            <a:latin typeface="Arial Narrow" panose="020B0606020202030204" pitchFamily="34" charset="0"/>
          </a:endParaRPr>
        </a:p>
      </dgm:t>
    </dgm:pt>
    <dgm:pt modelId="{2AA62059-A92E-458F-B325-8AC629CD96E4}" type="sib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D0D4F14-6DA8-4964-8446-C3723CE36F41}" type="par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EBED16D-C0E5-4EFB-95A9-DF23324EDA34}">
      <dgm:prSet phldrT="[Текст]" custT="1"/>
      <dgm:spPr/>
      <dgm:t>
        <a:bodyPr/>
        <a:lstStyle/>
        <a:p>
          <a:r>
            <a:rPr lang="ru-RU" sz="1800" b="1" dirty="0" smtClean="0">
              <a:latin typeface="Arial Narrow" panose="020B0606020202030204" pitchFamily="34" charset="0"/>
            </a:rPr>
            <a:t>Клин. данные (</a:t>
          </a:r>
          <a:r>
            <a:rPr lang="en-US" sz="1800" b="1" dirty="0" err="1" smtClean="0">
              <a:latin typeface="Arial Narrow" panose="020B0606020202030204" pitchFamily="34" charset="0"/>
            </a:rPr>
            <a:t>Hb</a:t>
          </a:r>
          <a:r>
            <a:rPr lang="en-US" sz="1800" b="1" dirty="0" smtClean="0">
              <a:latin typeface="Arial Narrow" panose="020B0606020202030204" pitchFamily="34" charset="0"/>
            </a:rPr>
            <a:t>, </a:t>
          </a:r>
          <a:r>
            <a:rPr lang="ru-RU" sz="1800" b="1" dirty="0" err="1" smtClean="0">
              <a:latin typeface="Arial Narrow" panose="020B0606020202030204" pitchFamily="34" charset="0"/>
            </a:rPr>
            <a:t>бк</a:t>
          </a:r>
          <a:r>
            <a:rPr lang="ru-RU" sz="1800" b="1" dirty="0" smtClean="0">
              <a:latin typeface="Arial Narrow" panose="020B0606020202030204" pitchFamily="34" charset="0"/>
            </a:rPr>
            <a:t>(+/-),        </a:t>
          </a:r>
          <a:r>
            <a:rPr lang="en-US" sz="1800" b="1" dirty="0" smtClean="0">
              <a:latin typeface="Arial Narrow" panose="020B0606020202030204" pitchFamily="34" charset="0"/>
            </a:rPr>
            <a:t>V </a:t>
          </a:r>
          <a:r>
            <a:rPr lang="ru-RU" sz="1800" b="1" dirty="0" err="1" smtClean="0">
              <a:latin typeface="Arial Narrow" panose="020B0606020202030204" pitchFamily="34" charset="0"/>
            </a:rPr>
            <a:t>крово</a:t>
          </a:r>
          <a:r>
            <a:rPr lang="ru-RU" sz="1800" b="1" dirty="0" smtClean="0">
              <a:latin typeface="Arial Narrow" panose="020B0606020202030204" pitchFamily="34" charset="0"/>
            </a:rPr>
            <a:t>-потери)</a:t>
          </a:r>
          <a:endParaRPr lang="ru-RU" sz="1800" b="1" dirty="0">
            <a:latin typeface="Arial Narrow" panose="020B0606020202030204" pitchFamily="34" charset="0"/>
          </a:endParaRPr>
        </a:p>
      </dgm:t>
    </dgm:pt>
    <dgm:pt modelId="{F2E39822-3272-459A-8556-BD87A7946CF2}" type="par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63A4A32-0E6F-4123-980F-DF1A3E6AA1F1}" type="sib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CA8F800-4558-4289-84C9-B41238943FAF}">
      <dgm:prSet phldrT="[Текст]" custT="1"/>
      <dgm:spPr/>
      <dgm:t>
        <a:bodyPr/>
        <a:lstStyle/>
        <a:p>
          <a:r>
            <a:rPr lang="ru-RU" sz="1400" b="1" dirty="0" smtClean="0">
              <a:latin typeface="Arial Narrow" panose="020B0606020202030204" pitchFamily="34" charset="0"/>
            </a:rPr>
            <a:t>Сопутствующее соматическое заболевание</a:t>
          </a:r>
          <a:endParaRPr lang="ru-RU" sz="1400" b="1" dirty="0">
            <a:latin typeface="Arial Narrow" panose="020B0606020202030204" pitchFamily="34" charset="0"/>
          </a:endParaRPr>
        </a:p>
      </dgm:t>
    </dgm:pt>
    <dgm:pt modelId="{105E70F5-AB29-4BD4-AF73-F8F6F2E17000}" type="par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98B9EA7-F7A7-49C4-AD04-4DA90B197073}" type="sib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78A35F34-C302-4EBA-82D8-AC5E3FF0B533}">
      <dgm:prSet phldrT="[Текст]" custT="1"/>
      <dgm:spPr/>
      <dgm:t>
        <a:bodyPr/>
        <a:lstStyle/>
        <a:p>
          <a:r>
            <a:rPr lang="ru-RU" sz="2400" b="1" dirty="0" smtClean="0">
              <a:latin typeface="Arial Narrow" panose="020B0606020202030204" pitchFamily="34" charset="0"/>
            </a:rPr>
            <a:t>Исход родов</a:t>
          </a:r>
          <a:endParaRPr lang="ru-RU" sz="2400" b="1" dirty="0">
            <a:latin typeface="Arial Narrow" panose="020B0606020202030204" pitchFamily="34" charset="0"/>
          </a:endParaRPr>
        </a:p>
      </dgm:t>
    </dgm:pt>
    <dgm:pt modelId="{B1AC1FB7-BE2B-434B-B65B-0D72109C19B5}" type="par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070043D-261B-41A6-A365-DF3B6A47D671}" type="sibTrans" cxnId="{4DE4F2F7-7EDB-47D1-B09E-143AF587121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6D3AEBD-9FCB-4071-8E07-73A8271C95E1}">
      <dgm:prSet phldrT="[Текст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Повторная госпитали-</a:t>
          </a:r>
          <a:r>
            <a:rPr lang="ru-RU" sz="2000" b="1" dirty="0" err="1" smtClean="0">
              <a:latin typeface="Arial Narrow" panose="020B0606020202030204" pitchFamily="34" charset="0"/>
            </a:rPr>
            <a:t>зация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D3701335-8393-41D6-AFC0-367CD84AFA64}" type="par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DB9B6FF-CA64-42A4-9388-0730250C8192}" type="sibTrans" cxnId="{819089D3-AD0F-428B-B03C-7E31E5746D7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1F13D96-F4EF-492D-93D2-922A3290C84A}" type="pres">
      <dgm:prSet presAssocID="{3C1F4B2E-6B1D-40E2-862C-1DFABB72E07E}" presName="Name0" presStyleCnt="0">
        <dgm:presLayoutVars>
          <dgm:dir/>
          <dgm:resizeHandles val="exact"/>
        </dgm:presLayoutVars>
      </dgm:prSet>
      <dgm:spPr/>
    </dgm:pt>
    <dgm:pt modelId="{E9CD18EC-B625-4B89-81D8-48C46B9091E2}" type="pres">
      <dgm:prSet presAssocID="{A05A8EC1-A685-4086-A3C1-722A776C61C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CD90-A613-4106-9730-C34B16902D54}" type="pres">
      <dgm:prSet presAssocID="{7ABC80A3-8855-4B02-A4FA-6E6DD053C78F}" presName="sibTrans" presStyleLbl="sibTrans2D1" presStyleIdx="0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05EA79A-7821-4693-945C-DAA8AA12D0AD}" type="pres">
      <dgm:prSet presAssocID="{7ABC80A3-8855-4B02-A4FA-6E6DD053C78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CB280B8-50C7-47DC-B96F-C917E3379828}" type="pres">
      <dgm:prSet presAssocID="{AEBED16D-C0E5-4EFB-95A9-DF23324EDA3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8A80-E53C-46AB-8B25-448C1A6779F2}" type="pres">
      <dgm:prSet presAssocID="{063A4A32-0E6F-4123-980F-DF1A3E6AA1F1}" presName="sibTrans" presStyleLbl="sibTrans2D1" presStyleIdx="1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178BCE6-45E8-4B9F-AE50-2B24DDBC554C}" type="pres">
      <dgm:prSet presAssocID="{063A4A32-0E6F-4123-980F-DF1A3E6AA1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5F3292A-E2EB-4BF3-A84C-83E40FDBC34D}" type="pres">
      <dgm:prSet presAssocID="{CCA8F800-4558-4289-84C9-B41238943FA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9A14-08B7-4600-A798-66D15E2692CF}" type="pres">
      <dgm:prSet presAssocID="{D98B9EA7-F7A7-49C4-AD04-4DA90B197073}" presName="sibTrans" presStyleLbl="sibTrans2D1" presStyleIdx="2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9E1C3CCC-BBC5-4599-8989-557459435512}" type="pres">
      <dgm:prSet presAssocID="{D98B9EA7-F7A7-49C4-AD04-4DA90B1970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0763287-146A-4295-8959-5412E938799A}" type="pres">
      <dgm:prSet presAssocID="{78A35F34-C302-4EBA-82D8-AC5E3FF0B53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E88ED-010A-4615-8163-084E3E425829}" type="pres">
      <dgm:prSet presAssocID="{6070043D-261B-41A6-A365-DF3B6A47D671}" presName="sibTrans" presStyleLbl="sibTrans2D1" presStyleIdx="3" presStyleCnt="5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4194F1BC-2FCC-4264-9EA9-6B5EFFD30416}" type="pres">
      <dgm:prSet presAssocID="{6070043D-261B-41A6-A365-DF3B6A47D67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394CF8C-EC23-4A93-852B-5F3523B3D204}" type="pres">
      <dgm:prSet presAssocID="{56D3AEBD-9FCB-4071-8E07-73A8271C95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754B6-B659-4D8E-97D1-68F4DC1A27B4}" type="pres">
      <dgm:prSet presAssocID="{4DB9B6FF-CA64-42A4-9388-0730250C819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9E9126E-F62B-4698-88D5-2B2296679A67}" type="pres">
      <dgm:prSet presAssocID="{4DB9B6FF-CA64-42A4-9388-0730250C819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9071BE1-67BD-435D-A157-11E8241967E0}" type="pres">
      <dgm:prSet presAssocID="{540661B6-E868-4F2D-BED0-479300F40BFF}" presName="node" presStyleLbl="node1" presStyleIdx="5" presStyleCnt="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C527F10B-717B-44EC-A549-DE66BAD1E6B7}" type="presOf" srcId="{063A4A32-0E6F-4123-980F-DF1A3E6AA1F1}" destId="{2A8A8A80-E53C-46AB-8B25-448C1A6779F2}" srcOrd="0" destOrd="0" presId="urn:microsoft.com/office/officeart/2005/8/layout/process1"/>
    <dgm:cxn modelId="{5DBBC0A9-56B7-4D9B-96D1-FD95767933D6}" srcId="{3C1F4B2E-6B1D-40E2-862C-1DFABB72E07E}" destId="{CCA8F800-4558-4289-84C9-B41238943FAF}" srcOrd="2" destOrd="0" parTransId="{105E70F5-AB29-4BD4-AF73-F8F6F2E17000}" sibTransId="{D98B9EA7-F7A7-49C4-AD04-4DA90B197073}"/>
    <dgm:cxn modelId="{A889A6E5-AF80-42E2-BF2E-775B0D1F24E6}" type="presOf" srcId="{CCA8F800-4558-4289-84C9-B41238943FAF}" destId="{F5F3292A-E2EB-4BF3-A84C-83E40FDBC34D}" srcOrd="0" destOrd="0" presId="urn:microsoft.com/office/officeart/2005/8/layout/process1"/>
    <dgm:cxn modelId="{2DB73782-3047-46C0-8744-95815E3C6068}" type="presOf" srcId="{6070043D-261B-41A6-A365-DF3B6A47D671}" destId="{4194F1BC-2FCC-4264-9EA9-6B5EFFD30416}" srcOrd="1" destOrd="0" presId="urn:microsoft.com/office/officeart/2005/8/layout/process1"/>
    <dgm:cxn modelId="{9C106B1F-85C5-4219-ADB2-E311B0AACC2F}" type="presOf" srcId="{540661B6-E868-4F2D-BED0-479300F40BFF}" destId="{C9071BE1-67BD-435D-A157-11E8241967E0}" srcOrd="0" destOrd="0" presId="urn:microsoft.com/office/officeart/2005/8/layout/process1"/>
    <dgm:cxn modelId="{4DE4F2F7-7EDB-47D1-B09E-143AF587121A}" srcId="{3C1F4B2E-6B1D-40E2-862C-1DFABB72E07E}" destId="{78A35F34-C302-4EBA-82D8-AC5E3FF0B533}" srcOrd="3" destOrd="0" parTransId="{B1AC1FB7-BE2B-434B-B65B-0D72109C19B5}" sibTransId="{6070043D-261B-41A6-A365-DF3B6A47D671}"/>
    <dgm:cxn modelId="{011FC9AE-1965-4333-9511-DAD7FBA5B150}" type="presOf" srcId="{D98B9EA7-F7A7-49C4-AD04-4DA90B197073}" destId="{9E1C3CCC-BBC5-4599-8989-557459435512}" srcOrd="1" destOrd="0" presId="urn:microsoft.com/office/officeart/2005/8/layout/process1"/>
    <dgm:cxn modelId="{3B940B87-3557-45B4-905D-E89FDF0ACE8C}" srcId="{3C1F4B2E-6B1D-40E2-862C-1DFABB72E07E}" destId="{AEBED16D-C0E5-4EFB-95A9-DF23324EDA34}" srcOrd="1" destOrd="0" parTransId="{F2E39822-3272-459A-8556-BD87A7946CF2}" sibTransId="{063A4A32-0E6F-4123-980F-DF1A3E6AA1F1}"/>
    <dgm:cxn modelId="{7B2C7BFF-AF70-40D0-BF5D-ECF1A9825C05}" type="presOf" srcId="{AEBED16D-C0E5-4EFB-95A9-DF23324EDA34}" destId="{ACB280B8-50C7-47DC-B96F-C917E3379828}" srcOrd="0" destOrd="0" presId="urn:microsoft.com/office/officeart/2005/8/layout/process1"/>
    <dgm:cxn modelId="{55EFC409-FF07-4C23-A742-DB3E905853F3}" type="presOf" srcId="{4DB9B6FF-CA64-42A4-9388-0730250C8192}" destId="{4D6754B6-B659-4D8E-97D1-68F4DC1A27B4}" srcOrd="0" destOrd="0" presId="urn:microsoft.com/office/officeart/2005/8/layout/process1"/>
    <dgm:cxn modelId="{55A5B035-BF7A-433D-A111-5D238D722762}" srcId="{3C1F4B2E-6B1D-40E2-862C-1DFABB72E07E}" destId="{A05A8EC1-A685-4086-A3C1-722A776C61CC}" srcOrd="0" destOrd="0" parTransId="{1E937719-D36A-4A9C-BB2C-C23FF4966B53}" sibTransId="{7ABC80A3-8855-4B02-A4FA-6E6DD053C78F}"/>
    <dgm:cxn modelId="{33E6197A-F587-4578-90DD-23D36C4E942A}" type="presOf" srcId="{A05A8EC1-A685-4086-A3C1-722A776C61CC}" destId="{E9CD18EC-B625-4B89-81D8-48C46B9091E2}" srcOrd="0" destOrd="0" presId="urn:microsoft.com/office/officeart/2005/8/layout/process1"/>
    <dgm:cxn modelId="{9DEB6C2D-C104-4294-BC48-65A11F99A1C7}" type="presOf" srcId="{4DB9B6FF-CA64-42A4-9388-0730250C8192}" destId="{B9E9126E-F62B-4698-88D5-2B2296679A67}" srcOrd="1" destOrd="0" presId="urn:microsoft.com/office/officeart/2005/8/layout/process1"/>
    <dgm:cxn modelId="{80C7DA5D-5972-4C70-8320-47F39314ABE3}" type="presOf" srcId="{6070043D-261B-41A6-A365-DF3B6A47D671}" destId="{8E0E88ED-010A-4615-8163-084E3E425829}" srcOrd="0" destOrd="0" presId="urn:microsoft.com/office/officeart/2005/8/layout/process1"/>
    <dgm:cxn modelId="{2F755E54-6983-4C94-94CB-2E52EBB1FAF3}" srcId="{3C1F4B2E-6B1D-40E2-862C-1DFABB72E07E}" destId="{540661B6-E868-4F2D-BED0-479300F40BFF}" srcOrd="5" destOrd="0" parTransId="{ED0D4F14-6DA8-4964-8446-C3723CE36F41}" sibTransId="{2AA62059-A92E-458F-B325-8AC629CD96E4}"/>
    <dgm:cxn modelId="{0D6344DD-CE5E-48AE-86B1-0C7601BB66A0}" type="presOf" srcId="{D98B9EA7-F7A7-49C4-AD04-4DA90B197073}" destId="{49199A14-08B7-4600-A798-66D15E2692CF}" srcOrd="0" destOrd="0" presId="urn:microsoft.com/office/officeart/2005/8/layout/process1"/>
    <dgm:cxn modelId="{89DE9E81-6E09-4B20-9182-48F91FA8F035}" type="presOf" srcId="{7ABC80A3-8855-4B02-A4FA-6E6DD053C78F}" destId="{305EA79A-7821-4693-945C-DAA8AA12D0AD}" srcOrd="1" destOrd="0" presId="urn:microsoft.com/office/officeart/2005/8/layout/process1"/>
    <dgm:cxn modelId="{66D7796B-D26D-4BA5-97B5-759F63637CB7}" type="presOf" srcId="{7ABC80A3-8855-4B02-A4FA-6E6DD053C78F}" destId="{0524CD90-A613-4106-9730-C34B16902D54}" srcOrd="0" destOrd="0" presId="urn:microsoft.com/office/officeart/2005/8/layout/process1"/>
    <dgm:cxn modelId="{AF81724B-9EC9-467E-BAF0-BB46476463E5}" type="presOf" srcId="{3C1F4B2E-6B1D-40E2-862C-1DFABB72E07E}" destId="{A1F13D96-F4EF-492D-93D2-922A3290C84A}" srcOrd="0" destOrd="0" presId="urn:microsoft.com/office/officeart/2005/8/layout/process1"/>
    <dgm:cxn modelId="{3E84713D-38B4-4E15-8869-E90D228F6B80}" type="presOf" srcId="{56D3AEBD-9FCB-4071-8E07-73A8271C95E1}" destId="{6394CF8C-EC23-4A93-852B-5F3523B3D204}" srcOrd="0" destOrd="0" presId="urn:microsoft.com/office/officeart/2005/8/layout/process1"/>
    <dgm:cxn modelId="{819089D3-AD0F-428B-B03C-7E31E5746D70}" srcId="{3C1F4B2E-6B1D-40E2-862C-1DFABB72E07E}" destId="{56D3AEBD-9FCB-4071-8E07-73A8271C95E1}" srcOrd="4" destOrd="0" parTransId="{D3701335-8393-41D6-AFC0-367CD84AFA64}" sibTransId="{4DB9B6FF-CA64-42A4-9388-0730250C8192}"/>
    <dgm:cxn modelId="{2A9F03B0-1192-4FF1-A9E7-F71F1E2F8B11}" type="presOf" srcId="{78A35F34-C302-4EBA-82D8-AC5E3FF0B533}" destId="{40763287-146A-4295-8959-5412E938799A}" srcOrd="0" destOrd="0" presId="urn:microsoft.com/office/officeart/2005/8/layout/process1"/>
    <dgm:cxn modelId="{0CFF10B6-F116-4A81-B9B3-77480C857568}" type="presOf" srcId="{063A4A32-0E6F-4123-980F-DF1A3E6AA1F1}" destId="{3178BCE6-45E8-4B9F-AE50-2B24DDBC554C}" srcOrd="1" destOrd="0" presId="urn:microsoft.com/office/officeart/2005/8/layout/process1"/>
    <dgm:cxn modelId="{461AC704-8184-4D47-B298-A39B62DFA3E2}" type="presParOf" srcId="{A1F13D96-F4EF-492D-93D2-922A3290C84A}" destId="{E9CD18EC-B625-4B89-81D8-48C46B9091E2}" srcOrd="0" destOrd="0" presId="urn:microsoft.com/office/officeart/2005/8/layout/process1"/>
    <dgm:cxn modelId="{B0299301-937F-4731-A2EC-7B5826F60C0A}" type="presParOf" srcId="{A1F13D96-F4EF-492D-93D2-922A3290C84A}" destId="{0524CD90-A613-4106-9730-C34B16902D54}" srcOrd="1" destOrd="0" presId="urn:microsoft.com/office/officeart/2005/8/layout/process1"/>
    <dgm:cxn modelId="{F607E743-0BFE-4A03-943A-9FB6501E0199}" type="presParOf" srcId="{0524CD90-A613-4106-9730-C34B16902D54}" destId="{305EA79A-7821-4693-945C-DAA8AA12D0AD}" srcOrd="0" destOrd="0" presId="urn:microsoft.com/office/officeart/2005/8/layout/process1"/>
    <dgm:cxn modelId="{0626502C-AD1A-4503-934A-06E97D3456EE}" type="presParOf" srcId="{A1F13D96-F4EF-492D-93D2-922A3290C84A}" destId="{ACB280B8-50C7-47DC-B96F-C917E3379828}" srcOrd="2" destOrd="0" presId="urn:microsoft.com/office/officeart/2005/8/layout/process1"/>
    <dgm:cxn modelId="{51212F7E-CC5B-488A-8AB4-B6D0A2C0625E}" type="presParOf" srcId="{A1F13D96-F4EF-492D-93D2-922A3290C84A}" destId="{2A8A8A80-E53C-46AB-8B25-448C1A6779F2}" srcOrd="3" destOrd="0" presId="urn:microsoft.com/office/officeart/2005/8/layout/process1"/>
    <dgm:cxn modelId="{CFBDD108-5432-4E46-A380-50B034CAD47C}" type="presParOf" srcId="{2A8A8A80-E53C-46AB-8B25-448C1A6779F2}" destId="{3178BCE6-45E8-4B9F-AE50-2B24DDBC554C}" srcOrd="0" destOrd="0" presId="urn:microsoft.com/office/officeart/2005/8/layout/process1"/>
    <dgm:cxn modelId="{55B5927B-3E61-4F1B-838B-8C552E1F894B}" type="presParOf" srcId="{A1F13D96-F4EF-492D-93D2-922A3290C84A}" destId="{F5F3292A-E2EB-4BF3-A84C-83E40FDBC34D}" srcOrd="4" destOrd="0" presId="urn:microsoft.com/office/officeart/2005/8/layout/process1"/>
    <dgm:cxn modelId="{D2073E74-1ECB-49CC-A40E-860DC021DBE9}" type="presParOf" srcId="{A1F13D96-F4EF-492D-93D2-922A3290C84A}" destId="{49199A14-08B7-4600-A798-66D15E2692CF}" srcOrd="5" destOrd="0" presId="urn:microsoft.com/office/officeart/2005/8/layout/process1"/>
    <dgm:cxn modelId="{29C0DF5F-BD47-438B-9641-316657DB3BC5}" type="presParOf" srcId="{49199A14-08B7-4600-A798-66D15E2692CF}" destId="{9E1C3CCC-BBC5-4599-8989-557459435512}" srcOrd="0" destOrd="0" presId="urn:microsoft.com/office/officeart/2005/8/layout/process1"/>
    <dgm:cxn modelId="{25EA900B-B333-407A-A478-57EF22733445}" type="presParOf" srcId="{A1F13D96-F4EF-492D-93D2-922A3290C84A}" destId="{40763287-146A-4295-8959-5412E938799A}" srcOrd="6" destOrd="0" presId="urn:microsoft.com/office/officeart/2005/8/layout/process1"/>
    <dgm:cxn modelId="{D1CB5866-BF6B-4BE5-80D5-1A75CC3E77DB}" type="presParOf" srcId="{A1F13D96-F4EF-492D-93D2-922A3290C84A}" destId="{8E0E88ED-010A-4615-8163-084E3E425829}" srcOrd="7" destOrd="0" presId="urn:microsoft.com/office/officeart/2005/8/layout/process1"/>
    <dgm:cxn modelId="{5B04A731-7B1A-4A52-9BAC-C80C195128FA}" type="presParOf" srcId="{8E0E88ED-010A-4615-8163-084E3E425829}" destId="{4194F1BC-2FCC-4264-9EA9-6B5EFFD30416}" srcOrd="0" destOrd="0" presId="urn:microsoft.com/office/officeart/2005/8/layout/process1"/>
    <dgm:cxn modelId="{1B894B0F-122F-49E6-8AA4-852DABCE99D4}" type="presParOf" srcId="{A1F13D96-F4EF-492D-93D2-922A3290C84A}" destId="{6394CF8C-EC23-4A93-852B-5F3523B3D204}" srcOrd="8" destOrd="0" presId="urn:microsoft.com/office/officeart/2005/8/layout/process1"/>
    <dgm:cxn modelId="{D2CE8DC7-D564-4C9D-BA70-51A11A41C926}" type="presParOf" srcId="{A1F13D96-F4EF-492D-93D2-922A3290C84A}" destId="{4D6754B6-B659-4D8E-97D1-68F4DC1A27B4}" srcOrd="9" destOrd="0" presId="urn:microsoft.com/office/officeart/2005/8/layout/process1"/>
    <dgm:cxn modelId="{3D957CF5-124B-43CE-98B1-E7C49F2658BB}" type="presParOf" srcId="{4D6754B6-B659-4D8E-97D1-68F4DC1A27B4}" destId="{B9E9126E-F62B-4698-88D5-2B2296679A67}" srcOrd="0" destOrd="0" presId="urn:microsoft.com/office/officeart/2005/8/layout/process1"/>
    <dgm:cxn modelId="{82BD124E-B81E-45B9-AF21-1FF68596B36C}" type="presParOf" srcId="{A1F13D96-F4EF-492D-93D2-922A3290C84A}" destId="{C9071BE1-67BD-435D-A157-11E8241967E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F4B2E-6B1D-40E2-862C-1DFABB72E07E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540661B6-E868-4F2D-BED0-479300F40BFF}">
      <dgm:prSet phldrT="[Текст]" custT="1"/>
      <dgm:spPr/>
      <dgm:t>
        <a:bodyPr/>
        <a:lstStyle/>
        <a:p>
          <a:r>
            <a:rPr lang="ru-RU" sz="2800" b="1" dirty="0" smtClean="0">
              <a:latin typeface="Arial Narrow" panose="020B0606020202030204" pitchFamily="34" charset="0"/>
            </a:rPr>
            <a:t>КЗГ</a:t>
          </a:r>
          <a:endParaRPr lang="ru-RU" sz="2800" b="1" dirty="0">
            <a:latin typeface="Arial Narrow" panose="020B0606020202030204" pitchFamily="34" charset="0"/>
          </a:endParaRPr>
        </a:p>
      </dgm:t>
    </dgm:pt>
    <dgm:pt modelId="{2AA62059-A92E-458F-B325-8AC629CD96E4}" type="sib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D0D4F14-6DA8-4964-8446-C3723CE36F41}" type="parTrans" cxnId="{2F755E54-6983-4C94-94CB-2E52EBB1FAF3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EBED16D-C0E5-4EFB-95A9-DF23324EDA34}">
      <dgm:prSet phldrT="[Текст]" custT="1"/>
      <dgm:spPr/>
      <dgm:t>
        <a:bodyPr/>
        <a:lstStyle/>
        <a:p>
          <a:r>
            <a:rPr lang="ru-RU" sz="2400" b="1" dirty="0" smtClean="0">
              <a:latin typeface="Arial Narrow" panose="020B0606020202030204" pitchFamily="34" charset="0"/>
            </a:rPr>
            <a:t>Основная операция</a:t>
          </a:r>
          <a:endParaRPr lang="ru-RU" sz="2400" b="1" dirty="0">
            <a:latin typeface="Arial Narrow" panose="020B0606020202030204" pitchFamily="34" charset="0"/>
          </a:endParaRPr>
        </a:p>
      </dgm:t>
    </dgm:pt>
    <dgm:pt modelId="{F2E39822-3272-459A-8556-BD87A7946CF2}" type="par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63A4A32-0E6F-4123-980F-DF1A3E6AA1F1}" type="sibTrans" cxnId="{3B940B87-3557-45B4-905D-E89FDF0ACE8C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CA8F800-4558-4289-84C9-B41238943FAF}">
      <dgm:prSet phldrT="[Текст]" custT="1"/>
      <dgm:spPr/>
      <dgm:t>
        <a:bodyPr/>
        <a:lstStyle/>
        <a:p>
          <a:r>
            <a:rPr lang="ru-RU" sz="2000" b="1" dirty="0" smtClean="0">
              <a:latin typeface="Arial Narrow" panose="020B0606020202030204" pitchFamily="34" charset="0"/>
            </a:rPr>
            <a:t>Дополнительная операция</a:t>
          </a:r>
          <a:endParaRPr lang="ru-RU" sz="2000" b="1" dirty="0">
            <a:latin typeface="Arial Narrow" panose="020B0606020202030204" pitchFamily="34" charset="0"/>
          </a:endParaRPr>
        </a:p>
      </dgm:t>
    </dgm:pt>
    <dgm:pt modelId="{105E70F5-AB29-4BD4-AF73-F8F6F2E17000}" type="par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98B9EA7-F7A7-49C4-AD04-4DA90B197073}" type="sibTrans" cxnId="{5DBBC0A9-56B7-4D9B-96D1-FD95767933D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05A8EC1-A685-4086-A3C1-722A776C61CC}">
      <dgm:prSet phldrT="[Текст]" custT="1"/>
      <dgm:spPr/>
      <dgm:t>
        <a:bodyPr/>
        <a:lstStyle/>
        <a:p>
          <a:r>
            <a:rPr lang="ru-RU" sz="4000" b="1" dirty="0" smtClean="0">
              <a:latin typeface="Arial Narrow" panose="020B0606020202030204" pitchFamily="34" charset="0"/>
            </a:rPr>
            <a:t>…</a:t>
          </a:r>
          <a:endParaRPr lang="ru-RU" sz="4000" b="1" dirty="0">
            <a:latin typeface="Arial Narrow" panose="020B0606020202030204" pitchFamily="34" charset="0"/>
          </a:endParaRPr>
        </a:p>
      </dgm:t>
    </dgm:pt>
    <dgm:pt modelId="{7ABC80A3-8855-4B02-A4FA-6E6DD053C78F}" type="sib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1E937719-D36A-4A9C-BB2C-C23FF4966B53}" type="parTrans" cxnId="{55A5B035-BF7A-433D-A111-5D238D722762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1F13D96-F4EF-492D-93D2-922A3290C84A}" type="pres">
      <dgm:prSet presAssocID="{3C1F4B2E-6B1D-40E2-862C-1DFABB72E07E}" presName="Name0" presStyleCnt="0">
        <dgm:presLayoutVars>
          <dgm:dir/>
          <dgm:resizeHandles val="exact"/>
        </dgm:presLayoutVars>
      </dgm:prSet>
      <dgm:spPr/>
    </dgm:pt>
    <dgm:pt modelId="{E9CD18EC-B625-4B89-81D8-48C46B9091E2}" type="pres">
      <dgm:prSet presAssocID="{A05A8EC1-A685-4086-A3C1-722A776C61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CD90-A613-4106-9730-C34B16902D54}" type="pres">
      <dgm:prSet presAssocID="{7ABC80A3-8855-4B02-A4FA-6E6DD053C78F}" presName="sibTrans" presStyleLbl="sibTrans2D1" presStyleIdx="0" presStyleCnt="3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05EA79A-7821-4693-945C-DAA8AA12D0AD}" type="pres">
      <dgm:prSet presAssocID="{7ABC80A3-8855-4B02-A4FA-6E6DD053C78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CB280B8-50C7-47DC-B96F-C917E3379828}" type="pres">
      <dgm:prSet presAssocID="{AEBED16D-C0E5-4EFB-95A9-DF23324EDA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8A80-E53C-46AB-8B25-448C1A6779F2}" type="pres">
      <dgm:prSet presAssocID="{063A4A32-0E6F-4123-980F-DF1A3E6AA1F1}" presName="sibTrans" presStyleLbl="sibTrans2D1" presStyleIdx="1" presStyleCnt="3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3178BCE6-45E8-4B9F-AE50-2B24DDBC554C}" type="pres">
      <dgm:prSet presAssocID="{063A4A32-0E6F-4123-980F-DF1A3E6AA1F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5F3292A-E2EB-4BF3-A84C-83E40FDBC34D}" type="pres">
      <dgm:prSet presAssocID="{CCA8F800-4558-4289-84C9-B41238943FA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99A14-08B7-4600-A798-66D15E2692CF}" type="pres">
      <dgm:prSet presAssocID="{D98B9EA7-F7A7-49C4-AD04-4DA90B197073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9E1C3CCC-BBC5-4599-8989-557459435512}" type="pres">
      <dgm:prSet presAssocID="{D98B9EA7-F7A7-49C4-AD04-4DA90B1970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9071BE1-67BD-435D-A157-11E8241967E0}" type="pres">
      <dgm:prSet presAssocID="{540661B6-E868-4F2D-BED0-479300F40BFF}" presName="node" presStyleLbl="node1" presStyleIdx="3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F50145A1-03D5-4672-A53D-D5CFFDB5F36A}" type="presOf" srcId="{7ABC80A3-8855-4B02-A4FA-6E6DD053C78F}" destId="{0524CD90-A613-4106-9730-C34B16902D54}" srcOrd="0" destOrd="0" presId="urn:microsoft.com/office/officeart/2005/8/layout/process1"/>
    <dgm:cxn modelId="{5DBBC0A9-56B7-4D9B-96D1-FD95767933D6}" srcId="{3C1F4B2E-6B1D-40E2-862C-1DFABB72E07E}" destId="{CCA8F800-4558-4289-84C9-B41238943FAF}" srcOrd="2" destOrd="0" parTransId="{105E70F5-AB29-4BD4-AF73-F8F6F2E17000}" sibTransId="{D98B9EA7-F7A7-49C4-AD04-4DA90B197073}"/>
    <dgm:cxn modelId="{1B73D3B9-CAD1-4ECE-BB21-77810A848E0F}" type="presOf" srcId="{7ABC80A3-8855-4B02-A4FA-6E6DD053C78F}" destId="{305EA79A-7821-4693-945C-DAA8AA12D0AD}" srcOrd="1" destOrd="0" presId="urn:microsoft.com/office/officeart/2005/8/layout/process1"/>
    <dgm:cxn modelId="{DCE04AA0-1606-43A0-929F-A874669197A9}" type="presOf" srcId="{D98B9EA7-F7A7-49C4-AD04-4DA90B197073}" destId="{49199A14-08B7-4600-A798-66D15E2692CF}" srcOrd="0" destOrd="0" presId="urn:microsoft.com/office/officeart/2005/8/layout/process1"/>
    <dgm:cxn modelId="{D9A6C99B-9CA9-4756-A104-E04727CB25BA}" type="presOf" srcId="{063A4A32-0E6F-4123-980F-DF1A3E6AA1F1}" destId="{2A8A8A80-E53C-46AB-8B25-448C1A6779F2}" srcOrd="0" destOrd="0" presId="urn:microsoft.com/office/officeart/2005/8/layout/process1"/>
    <dgm:cxn modelId="{36C0C8A7-2115-428C-8C79-80E79F993B69}" type="presOf" srcId="{063A4A32-0E6F-4123-980F-DF1A3E6AA1F1}" destId="{3178BCE6-45E8-4B9F-AE50-2B24DDBC554C}" srcOrd="1" destOrd="0" presId="urn:microsoft.com/office/officeart/2005/8/layout/process1"/>
    <dgm:cxn modelId="{3B940B87-3557-45B4-905D-E89FDF0ACE8C}" srcId="{3C1F4B2E-6B1D-40E2-862C-1DFABB72E07E}" destId="{AEBED16D-C0E5-4EFB-95A9-DF23324EDA34}" srcOrd="1" destOrd="0" parTransId="{F2E39822-3272-459A-8556-BD87A7946CF2}" sibTransId="{063A4A32-0E6F-4123-980F-DF1A3E6AA1F1}"/>
    <dgm:cxn modelId="{3C9704A4-25C7-42E5-88D7-3397A62E211C}" type="presOf" srcId="{3C1F4B2E-6B1D-40E2-862C-1DFABB72E07E}" destId="{A1F13D96-F4EF-492D-93D2-922A3290C84A}" srcOrd="0" destOrd="0" presId="urn:microsoft.com/office/officeart/2005/8/layout/process1"/>
    <dgm:cxn modelId="{55A5B035-BF7A-433D-A111-5D238D722762}" srcId="{3C1F4B2E-6B1D-40E2-862C-1DFABB72E07E}" destId="{A05A8EC1-A685-4086-A3C1-722A776C61CC}" srcOrd="0" destOrd="0" parTransId="{1E937719-D36A-4A9C-BB2C-C23FF4966B53}" sibTransId="{7ABC80A3-8855-4B02-A4FA-6E6DD053C78F}"/>
    <dgm:cxn modelId="{5B4D14E3-0C0A-4146-9517-9C2F4B56D20F}" type="presOf" srcId="{D98B9EA7-F7A7-49C4-AD04-4DA90B197073}" destId="{9E1C3CCC-BBC5-4599-8989-557459435512}" srcOrd="1" destOrd="0" presId="urn:microsoft.com/office/officeart/2005/8/layout/process1"/>
    <dgm:cxn modelId="{233F3853-880E-449C-9077-B78C9396D138}" type="presOf" srcId="{A05A8EC1-A685-4086-A3C1-722A776C61CC}" destId="{E9CD18EC-B625-4B89-81D8-48C46B9091E2}" srcOrd="0" destOrd="0" presId="urn:microsoft.com/office/officeart/2005/8/layout/process1"/>
    <dgm:cxn modelId="{2F755E54-6983-4C94-94CB-2E52EBB1FAF3}" srcId="{3C1F4B2E-6B1D-40E2-862C-1DFABB72E07E}" destId="{540661B6-E868-4F2D-BED0-479300F40BFF}" srcOrd="3" destOrd="0" parTransId="{ED0D4F14-6DA8-4964-8446-C3723CE36F41}" sibTransId="{2AA62059-A92E-458F-B325-8AC629CD96E4}"/>
    <dgm:cxn modelId="{F735FD1B-182A-4559-90B2-70AD7F41CA99}" type="presOf" srcId="{AEBED16D-C0E5-4EFB-95A9-DF23324EDA34}" destId="{ACB280B8-50C7-47DC-B96F-C917E3379828}" srcOrd="0" destOrd="0" presId="urn:microsoft.com/office/officeart/2005/8/layout/process1"/>
    <dgm:cxn modelId="{30456400-F168-41B8-B7D8-09E3DD1FE16E}" type="presOf" srcId="{540661B6-E868-4F2D-BED0-479300F40BFF}" destId="{C9071BE1-67BD-435D-A157-11E8241967E0}" srcOrd="0" destOrd="0" presId="urn:microsoft.com/office/officeart/2005/8/layout/process1"/>
    <dgm:cxn modelId="{6B3E93AA-5D09-4F89-973F-2F7A0FAA008B}" type="presOf" srcId="{CCA8F800-4558-4289-84C9-B41238943FAF}" destId="{F5F3292A-E2EB-4BF3-A84C-83E40FDBC34D}" srcOrd="0" destOrd="0" presId="urn:microsoft.com/office/officeart/2005/8/layout/process1"/>
    <dgm:cxn modelId="{386FF637-0E1D-46C3-9BF9-EEE9477CB0E2}" type="presParOf" srcId="{A1F13D96-F4EF-492D-93D2-922A3290C84A}" destId="{E9CD18EC-B625-4B89-81D8-48C46B9091E2}" srcOrd="0" destOrd="0" presId="urn:microsoft.com/office/officeart/2005/8/layout/process1"/>
    <dgm:cxn modelId="{6A7E1E7C-B3A2-48CB-9EDC-68984D0EC84A}" type="presParOf" srcId="{A1F13D96-F4EF-492D-93D2-922A3290C84A}" destId="{0524CD90-A613-4106-9730-C34B16902D54}" srcOrd="1" destOrd="0" presId="urn:microsoft.com/office/officeart/2005/8/layout/process1"/>
    <dgm:cxn modelId="{1B9374CD-1E6B-4D29-B73A-A9407E644F44}" type="presParOf" srcId="{0524CD90-A613-4106-9730-C34B16902D54}" destId="{305EA79A-7821-4693-945C-DAA8AA12D0AD}" srcOrd="0" destOrd="0" presId="urn:microsoft.com/office/officeart/2005/8/layout/process1"/>
    <dgm:cxn modelId="{300C71BF-5278-4161-9D21-C6AAD034D048}" type="presParOf" srcId="{A1F13D96-F4EF-492D-93D2-922A3290C84A}" destId="{ACB280B8-50C7-47DC-B96F-C917E3379828}" srcOrd="2" destOrd="0" presId="urn:microsoft.com/office/officeart/2005/8/layout/process1"/>
    <dgm:cxn modelId="{2390A6FC-B166-4972-B946-3D35FC020B0C}" type="presParOf" srcId="{A1F13D96-F4EF-492D-93D2-922A3290C84A}" destId="{2A8A8A80-E53C-46AB-8B25-448C1A6779F2}" srcOrd="3" destOrd="0" presId="urn:microsoft.com/office/officeart/2005/8/layout/process1"/>
    <dgm:cxn modelId="{BE4C4A1D-C6D3-458A-8EE9-6F6F152A57D8}" type="presParOf" srcId="{2A8A8A80-E53C-46AB-8B25-448C1A6779F2}" destId="{3178BCE6-45E8-4B9F-AE50-2B24DDBC554C}" srcOrd="0" destOrd="0" presId="urn:microsoft.com/office/officeart/2005/8/layout/process1"/>
    <dgm:cxn modelId="{B4184C6A-4500-43F1-BDF5-F9A726A91246}" type="presParOf" srcId="{A1F13D96-F4EF-492D-93D2-922A3290C84A}" destId="{F5F3292A-E2EB-4BF3-A84C-83E40FDBC34D}" srcOrd="4" destOrd="0" presId="urn:microsoft.com/office/officeart/2005/8/layout/process1"/>
    <dgm:cxn modelId="{B701E149-B1B7-44F9-B785-19FF4C1A3A1C}" type="presParOf" srcId="{A1F13D96-F4EF-492D-93D2-922A3290C84A}" destId="{49199A14-08B7-4600-A798-66D15E2692CF}" srcOrd="5" destOrd="0" presId="urn:microsoft.com/office/officeart/2005/8/layout/process1"/>
    <dgm:cxn modelId="{91BBE4F7-8959-4070-B29F-CDA1FB32E0DF}" type="presParOf" srcId="{49199A14-08B7-4600-A798-66D15E2692CF}" destId="{9E1C3CCC-BBC5-4599-8989-557459435512}" srcOrd="0" destOrd="0" presId="urn:microsoft.com/office/officeart/2005/8/layout/process1"/>
    <dgm:cxn modelId="{EEBA78AC-109E-49AA-A422-850EC8BF37B9}" type="presParOf" srcId="{A1F13D96-F4EF-492D-93D2-922A3290C84A}" destId="{C9071BE1-67BD-435D-A157-11E8241967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18EC-B625-4B89-81D8-48C46B9091E2}">
      <dsp:nvSpPr>
        <dsp:cNvPr id="0" name=""/>
        <dsp:cNvSpPr/>
      </dsp:nvSpPr>
      <dsp:spPr>
        <a:xfrm>
          <a:off x="9070" y="421450"/>
          <a:ext cx="1253219" cy="1033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anose="020B0606020202030204" pitchFamily="34" charset="0"/>
            </a:rPr>
            <a:t>Основной диагноз</a:t>
          </a:r>
          <a:endParaRPr lang="ru-RU" sz="1800" b="1" kern="1200" dirty="0">
            <a:latin typeface="Arial Narrow" panose="020B0606020202030204" pitchFamily="34" charset="0"/>
          </a:endParaRPr>
        </a:p>
      </dsp:txBody>
      <dsp:txXfrm>
        <a:off x="39352" y="451732"/>
        <a:ext cx="1192655" cy="973342"/>
      </dsp:txXfrm>
    </dsp:sp>
    <dsp:sp modelId="{0524CD90-A613-4106-9730-C34B16902D54}">
      <dsp:nvSpPr>
        <dsp:cNvPr id="0" name=""/>
        <dsp:cNvSpPr/>
      </dsp:nvSpPr>
      <dsp:spPr>
        <a:xfrm>
          <a:off x="1387612" y="783004"/>
          <a:ext cx="265682" cy="3107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1387612" y="845164"/>
        <a:ext cx="185977" cy="186478"/>
      </dsp:txXfrm>
    </dsp:sp>
    <dsp:sp modelId="{ACB280B8-50C7-47DC-B96F-C917E3379828}">
      <dsp:nvSpPr>
        <dsp:cNvPr id="0" name=""/>
        <dsp:cNvSpPr/>
      </dsp:nvSpPr>
      <dsp:spPr>
        <a:xfrm>
          <a:off x="1763578" y="421450"/>
          <a:ext cx="1253219" cy="1033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Narrow" panose="020B0606020202030204" pitchFamily="34" charset="0"/>
            </a:rPr>
            <a:t>Длит-</a:t>
          </a:r>
          <a:r>
            <a:rPr lang="ru-RU" sz="1400" b="1" kern="1200" dirty="0" err="1" smtClean="0">
              <a:latin typeface="Arial Narrow" panose="020B0606020202030204" pitchFamily="34" charset="0"/>
            </a:rPr>
            <a:t>ть</a:t>
          </a:r>
          <a:r>
            <a:rPr lang="ru-RU" sz="1400" b="1" kern="1200" dirty="0" smtClean="0">
              <a:latin typeface="Arial Narrow" panose="020B0606020202030204" pitchFamily="34" charset="0"/>
            </a:rPr>
            <a:t> пребывания</a:t>
          </a:r>
          <a:endParaRPr lang="ru-RU" sz="1400" b="1" kern="1200" dirty="0">
            <a:latin typeface="Arial Narrow" panose="020B0606020202030204" pitchFamily="34" charset="0"/>
          </a:endParaRPr>
        </a:p>
      </dsp:txBody>
      <dsp:txXfrm>
        <a:off x="1793860" y="451732"/>
        <a:ext cx="1192655" cy="973342"/>
      </dsp:txXfrm>
    </dsp:sp>
    <dsp:sp modelId="{2A8A8A80-E53C-46AB-8B25-448C1A6779F2}">
      <dsp:nvSpPr>
        <dsp:cNvPr id="0" name=""/>
        <dsp:cNvSpPr/>
      </dsp:nvSpPr>
      <dsp:spPr>
        <a:xfrm>
          <a:off x="3142120" y="783004"/>
          <a:ext cx="265682" cy="3107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3142120" y="845164"/>
        <a:ext cx="185977" cy="186478"/>
      </dsp:txXfrm>
    </dsp:sp>
    <dsp:sp modelId="{F5F3292A-E2EB-4BF3-A84C-83E40FDBC34D}">
      <dsp:nvSpPr>
        <dsp:cNvPr id="0" name=""/>
        <dsp:cNvSpPr/>
      </dsp:nvSpPr>
      <dsp:spPr>
        <a:xfrm>
          <a:off x="3518086" y="421450"/>
          <a:ext cx="1253219" cy="1033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anose="020B0606020202030204" pitchFamily="34" charset="0"/>
            </a:rPr>
            <a:t>Масса тела</a:t>
          </a:r>
          <a:endParaRPr lang="ru-RU" sz="2400" b="1" kern="1200" dirty="0">
            <a:latin typeface="Arial Narrow" panose="020B0606020202030204" pitchFamily="34" charset="0"/>
          </a:endParaRPr>
        </a:p>
      </dsp:txBody>
      <dsp:txXfrm>
        <a:off x="3548368" y="451732"/>
        <a:ext cx="1192655" cy="973342"/>
      </dsp:txXfrm>
    </dsp:sp>
    <dsp:sp modelId="{49199A14-08B7-4600-A798-66D15E2692CF}">
      <dsp:nvSpPr>
        <dsp:cNvPr id="0" name=""/>
        <dsp:cNvSpPr/>
      </dsp:nvSpPr>
      <dsp:spPr>
        <a:xfrm>
          <a:off x="4896628" y="783004"/>
          <a:ext cx="265682" cy="3107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4896628" y="845164"/>
        <a:ext cx="185977" cy="186478"/>
      </dsp:txXfrm>
    </dsp:sp>
    <dsp:sp modelId="{40763287-146A-4295-8959-5412E938799A}">
      <dsp:nvSpPr>
        <dsp:cNvPr id="0" name=""/>
        <dsp:cNvSpPr/>
      </dsp:nvSpPr>
      <dsp:spPr>
        <a:xfrm>
          <a:off x="5272594" y="421450"/>
          <a:ext cx="1253219" cy="1033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Исход </a:t>
          </a:r>
          <a:r>
            <a:rPr lang="ru-RU" sz="2000" b="1" kern="1200" dirty="0" err="1" smtClean="0">
              <a:latin typeface="Arial Narrow" panose="020B0606020202030204" pitchFamily="34" charset="0"/>
            </a:rPr>
            <a:t>госпита-лизации</a:t>
          </a:r>
          <a:endParaRPr lang="ru-RU" sz="1800" b="1" kern="1200" dirty="0">
            <a:latin typeface="Arial Narrow" panose="020B0606020202030204" pitchFamily="34" charset="0"/>
          </a:endParaRPr>
        </a:p>
      </dsp:txBody>
      <dsp:txXfrm>
        <a:off x="5302876" y="451732"/>
        <a:ext cx="1192655" cy="973342"/>
      </dsp:txXfrm>
    </dsp:sp>
    <dsp:sp modelId="{8E0E88ED-010A-4615-8163-084E3E425829}">
      <dsp:nvSpPr>
        <dsp:cNvPr id="0" name=""/>
        <dsp:cNvSpPr/>
      </dsp:nvSpPr>
      <dsp:spPr>
        <a:xfrm>
          <a:off x="6651135" y="783004"/>
          <a:ext cx="265682" cy="3107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6651135" y="845164"/>
        <a:ext cx="185977" cy="186478"/>
      </dsp:txXfrm>
    </dsp:sp>
    <dsp:sp modelId="{395EEA4F-237E-4FB4-994D-2BC4FD242099}">
      <dsp:nvSpPr>
        <dsp:cNvPr id="0" name=""/>
        <dsp:cNvSpPr/>
      </dsp:nvSpPr>
      <dsp:spPr>
        <a:xfrm>
          <a:off x="7027101" y="421450"/>
          <a:ext cx="1253219" cy="1033906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anose="020B0606020202030204" pitchFamily="34" charset="0"/>
            </a:rPr>
            <a:t>Операция</a:t>
          </a:r>
          <a:endParaRPr lang="ru-RU" sz="1600" b="1" kern="1200" dirty="0">
            <a:latin typeface="Arial Narrow" panose="020B0606020202030204" pitchFamily="34" charset="0"/>
          </a:endParaRPr>
        </a:p>
      </dsp:txBody>
      <dsp:txXfrm>
        <a:off x="7057383" y="451732"/>
        <a:ext cx="1192655" cy="973342"/>
      </dsp:txXfrm>
    </dsp:sp>
    <dsp:sp modelId="{873322C1-2549-4804-AFEE-A66F93CF9831}">
      <dsp:nvSpPr>
        <dsp:cNvPr id="0" name=""/>
        <dsp:cNvSpPr/>
      </dsp:nvSpPr>
      <dsp:spPr>
        <a:xfrm>
          <a:off x="8405643" y="783004"/>
          <a:ext cx="265682" cy="3107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8405643" y="845164"/>
        <a:ext cx="185977" cy="186478"/>
      </dsp:txXfrm>
    </dsp:sp>
    <dsp:sp modelId="{6394CF8C-EC23-4A93-852B-5F3523B3D204}">
      <dsp:nvSpPr>
        <dsp:cNvPr id="0" name=""/>
        <dsp:cNvSpPr/>
      </dsp:nvSpPr>
      <dsp:spPr>
        <a:xfrm>
          <a:off x="8781609" y="421450"/>
          <a:ext cx="1253219" cy="1033906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Дополнительные затраты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8811891" y="451732"/>
        <a:ext cx="1192655" cy="973342"/>
      </dsp:txXfrm>
    </dsp:sp>
    <dsp:sp modelId="{4D6754B6-B659-4D8E-97D1-68F4DC1A27B4}">
      <dsp:nvSpPr>
        <dsp:cNvPr id="0" name=""/>
        <dsp:cNvSpPr/>
      </dsp:nvSpPr>
      <dsp:spPr>
        <a:xfrm>
          <a:off x="10160151" y="783004"/>
          <a:ext cx="265682" cy="3107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 Narrow" panose="020B0606020202030204" pitchFamily="34" charset="0"/>
          </a:endParaRPr>
        </a:p>
      </dsp:txBody>
      <dsp:txXfrm>
        <a:off x="10160151" y="845164"/>
        <a:ext cx="185977" cy="186478"/>
      </dsp:txXfrm>
    </dsp:sp>
    <dsp:sp modelId="{C9071BE1-67BD-435D-A157-11E8241967E0}">
      <dsp:nvSpPr>
        <dsp:cNvPr id="0" name=""/>
        <dsp:cNvSpPr/>
      </dsp:nvSpPr>
      <dsp:spPr>
        <a:xfrm>
          <a:off x="10536117" y="421450"/>
          <a:ext cx="1253219" cy="10339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Narrow" panose="020B0606020202030204" pitchFamily="34" charset="0"/>
            </a:rPr>
            <a:t>КЗГ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10719647" y="572862"/>
        <a:ext cx="886159" cy="731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18EC-B625-4B89-81D8-48C46B9091E2}">
      <dsp:nvSpPr>
        <dsp:cNvPr id="0" name=""/>
        <dsp:cNvSpPr/>
      </dsp:nvSpPr>
      <dsp:spPr>
        <a:xfrm>
          <a:off x="5760" y="335174"/>
          <a:ext cx="1473360" cy="1206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Основной диагноз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41096" y="370510"/>
        <a:ext cx="1402688" cy="1135786"/>
      </dsp:txXfrm>
    </dsp:sp>
    <dsp:sp modelId="{0524CD90-A613-4106-9730-C34B16902D54}">
      <dsp:nvSpPr>
        <dsp:cNvPr id="0" name=""/>
        <dsp:cNvSpPr/>
      </dsp:nvSpPr>
      <dsp:spPr>
        <a:xfrm>
          <a:off x="1626457" y="755707"/>
          <a:ext cx="312352" cy="36539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1626457" y="828786"/>
        <a:ext cx="218646" cy="219235"/>
      </dsp:txXfrm>
    </dsp:sp>
    <dsp:sp modelId="{ACB280B8-50C7-47DC-B96F-C917E3379828}">
      <dsp:nvSpPr>
        <dsp:cNvPr id="0" name=""/>
        <dsp:cNvSpPr/>
      </dsp:nvSpPr>
      <dsp:spPr>
        <a:xfrm>
          <a:off x="2068466" y="335174"/>
          <a:ext cx="1473360" cy="1206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Narrow" panose="020B0606020202030204" pitchFamily="34" charset="0"/>
            </a:rPr>
            <a:t>Длит-</a:t>
          </a:r>
          <a:r>
            <a:rPr lang="ru-RU" sz="1600" b="1" kern="1200" dirty="0" err="1" smtClean="0">
              <a:latin typeface="Arial Narrow" panose="020B0606020202030204" pitchFamily="34" charset="0"/>
            </a:rPr>
            <a:t>ть</a:t>
          </a:r>
          <a:r>
            <a:rPr lang="ru-RU" sz="1600" b="1" kern="1200" dirty="0" smtClean="0">
              <a:latin typeface="Arial Narrow" panose="020B0606020202030204" pitchFamily="34" charset="0"/>
            </a:rPr>
            <a:t> пребывания</a:t>
          </a:r>
          <a:endParaRPr lang="ru-RU" sz="1600" b="1" kern="1200" dirty="0">
            <a:latin typeface="Arial Narrow" panose="020B0606020202030204" pitchFamily="34" charset="0"/>
          </a:endParaRPr>
        </a:p>
      </dsp:txBody>
      <dsp:txXfrm>
        <a:off x="2103802" y="370510"/>
        <a:ext cx="1402688" cy="1135786"/>
      </dsp:txXfrm>
    </dsp:sp>
    <dsp:sp modelId="{2A8A8A80-E53C-46AB-8B25-448C1A6779F2}">
      <dsp:nvSpPr>
        <dsp:cNvPr id="0" name=""/>
        <dsp:cNvSpPr/>
      </dsp:nvSpPr>
      <dsp:spPr>
        <a:xfrm>
          <a:off x="3689162" y="755707"/>
          <a:ext cx="312352" cy="36539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3689162" y="828786"/>
        <a:ext cx="218646" cy="219235"/>
      </dsp:txXfrm>
    </dsp:sp>
    <dsp:sp modelId="{F5F3292A-E2EB-4BF3-A84C-83E40FDBC34D}">
      <dsp:nvSpPr>
        <dsp:cNvPr id="0" name=""/>
        <dsp:cNvSpPr/>
      </dsp:nvSpPr>
      <dsp:spPr>
        <a:xfrm>
          <a:off x="4131171" y="335174"/>
          <a:ext cx="1473360" cy="1206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 Narrow" panose="020B0606020202030204" pitchFamily="34" charset="0"/>
            </a:rPr>
            <a:t>Масса тела</a:t>
          </a:r>
          <a:endParaRPr lang="ru-RU" sz="2800" b="1" kern="1200" dirty="0">
            <a:latin typeface="Arial Narrow" panose="020B0606020202030204" pitchFamily="34" charset="0"/>
          </a:endParaRPr>
        </a:p>
      </dsp:txBody>
      <dsp:txXfrm>
        <a:off x="4166507" y="370510"/>
        <a:ext cx="1402688" cy="1135786"/>
      </dsp:txXfrm>
    </dsp:sp>
    <dsp:sp modelId="{49199A14-08B7-4600-A798-66D15E2692CF}">
      <dsp:nvSpPr>
        <dsp:cNvPr id="0" name=""/>
        <dsp:cNvSpPr/>
      </dsp:nvSpPr>
      <dsp:spPr>
        <a:xfrm>
          <a:off x="5751867" y="755707"/>
          <a:ext cx="312352" cy="36539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5751867" y="828786"/>
        <a:ext cx="218646" cy="219235"/>
      </dsp:txXfrm>
    </dsp:sp>
    <dsp:sp modelId="{40763287-146A-4295-8959-5412E938799A}">
      <dsp:nvSpPr>
        <dsp:cNvPr id="0" name=""/>
        <dsp:cNvSpPr/>
      </dsp:nvSpPr>
      <dsp:spPr>
        <a:xfrm>
          <a:off x="6193876" y="335174"/>
          <a:ext cx="1473360" cy="1206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Narrow" panose="020B0606020202030204" pitchFamily="34" charset="0"/>
            </a:rPr>
            <a:t>Исход </a:t>
          </a:r>
          <a:r>
            <a:rPr lang="ru-RU" sz="2400" b="1" kern="1200" dirty="0" err="1" smtClean="0">
              <a:latin typeface="Arial Narrow" panose="020B0606020202030204" pitchFamily="34" charset="0"/>
            </a:rPr>
            <a:t>госпита-лизации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6229212" y="370510"/>
        <a:ext cx="1402688" cy="1135786"/>
      </dsp:txXfrm>
    </dsp:sp>
    <dsp:sp modelId="{8E0E88ED-010A-4615-8163-084E3E425829}">
      <dsp:nvSpPr>
        <dsp:cNvPr id="0" name=""/>
        <dsp:cNvSpPr/>
      </dsp:nvSpPr>
      <dsp:spPr>
        <a:xfrm>
          <a:off x="7814572" y="755707"/>
          <a:ext cx="312352" cy="36539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7814572" y="828786"/>
        <a:ext cx="218646" cy="219235"/>
      </dsp:txXfrm>
    </dsp:sp>
    <dsp:sp modelId="{6394CF8C-EC23-4A93-852B-5F3523B3D204}">
      <dsp:nvSpPr>
        <dsp:cNvPr id="0" name=""/>
        <dsp:cNvSpPr/>
      </dsp:nvSpPr>
      <dsp:spPr>
        <a:xfrm>
          <a:off x="8256581" y="335174"/>
          <a:ext cx="1473360" cy="1206458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Narrow" panose="020B0606020202030204" pitchFamily="34" charset="0"/>
            </a:rPr>
            <a:t>Дополнительные затраты</a:t>
          </a:r>
          <a:endParaRPr lang="ru-RU" sz="2400" b="1" kern="1200" dirty="0">
            <a:latin typeface="Arial Narrow" panose="020B0606020202030204" pitchFamily="34" charset="0"/>
          </a:endParaRPr>
        </a:p>
      </dsp:txBody>
      <dsp:txXfrm>
        <a:off x="8291917" y="370510"/>
        <a:ext cx="1402688" cy="1135786"/>
      </dsp:txXfrm>
    </dsp:sp>
    <dsp:sp modelId="{4D6754B6-B659-4D8E-97D1-68F4DC1A27B4}">
      <dsp:nvSpPr>
        <dsp:cNvPr id="0" name=""/>
        <dsp:cNvSpPr/>
      </dsp:nvSpPr>
      <dsp:spPr>
        <a:xfrm>
          <a:off x="9877278" y="755707"/>
          <a:ext cx="312352" cy="3653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9877278" y="828786"/>
        <a:ext cx="218646" cy="219235"/>
      </dsp:txXfrm>
    </dsp:sp>
    <dsp:sp modelId="{C9071BE1-67BD-435D-A157-11E8241967E0}">
      <dsp:nvSpPr>
        <dsp:cNvPr id="0" name=""/>
        <dsp:cNvSpPr/>
      </dsp:nvSpPr>
      <dsp:spPr>
        <a:xfrm>
          <a:off x="10319286" y="335174"/>
          <a:ext cx="1473360" cy="12064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Narrow" panose="020B0606020202030204" pitchFamily="34" charset="0"/>
            </a:rPr>
            <a:t>КЗГ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10535055" y="511856"/>
        <a:ext cx="1041822" cy="853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18EC-B625-4B89-81D8-48C46B9091E2}">
      <dsp:nvSpPr>
        <dsp:cNvPr id="0" name=""/>
        <dsp:cNvSpPr/>
      </dsp:nvSpPr>
      <dsp:spPr>
        <a:xfrm>
          <a:off x="0" y="226351"/>
          <a:ext cx="1474801" cy="1424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Основной диагноз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41711" y="268062"/>
        <a:ext cx="1391379" cy="1340682"/>
      </dsp:txXfrm>
    </dsp:sp>
    <dsp:sp modelId="{0524CD90-A613-4106-9730-C34B16902D54}">
      <dsp:nvSpPr>
        <dsp:cNvPr id="0" name=""/>
        <dsp:cNvSpPr/>
      </dsp:nvSpPr>
      <dsp:spPr>
        <a:xfrm>
          <a:off x="1622281" y="755528"/>
          <a:ext cx="312657" cy="36575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1622281" y="828678"/>
        <a:ext cx="218860" cy="219450"/>
      </dsp:txXfrm>
    </dsp:sp>
    <dsp:sp modelId="{ACB280B8-50C7-47DC-B96F-C917E3379828}">
      <dsp:nvSpPr>
        <dsp:cNvPr id="0" name=""/>
        <dsp:cNvSpPr/>
      </dsp:nvSpPr>
      <dsp:spPr>
        <a:xfrm>
          <a:off x="2064721" y="226351"/>
          <a:ext cx="1474801" cy="1424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anose="020B0606020202030204" pitchFamily="34" charset="0"/>
            </a:rPr>
            <a:t>Клин. данные (</a:t>
          </a:r>
          <a:r>
            <a:rPr lang="en-US" sz="1800" b="1" kern="1200" dirty="0" err="1" smtClean="0">
              <a:latin typeface="Arial Narrow" panose="020B0606020202030204" pitchFamily="34" charset="0"/>
            </a:rPr>
            <a:t>Hb</a:t>
          </a:r>
          <a:r>
            <a:rPr lang="en-US" sz="1800" b="1" kern="1200" dirty="0" smtClean="0">
              <a:latin typeface="Arial Narrow" panose="020B0606020202030204" pitchFamily="34" charset="0"/>
            </a:rPr>
            <a:t>, </a:t>
          </a:r>
          <a:r>
            <a:rPr lang="ru-RU" sz="1800" b="1" kern="1200" dirty="0" err="1" smtClean="0">
              <a:latin typeface="Arial Narrow" panose="020B0606020202030204" pitchFamily="34" charset="0"/>
            </a:rPr>
            <a:t>бк</a:t>
          </a:r>
          <a:r>
            <a:rPr lang="ru-RU" sz="1800" b="1" kern="1200" dirty="0" smtClean="0">
              <a:latin typeface="Arial Narrow" panose="020B0606020202030204" pitchFamily="34" charset="0"/>
            </a:rPr>
            <a:t>(+/-),        </a:t>
          </a:r>
          <a:r>
            <a:rPr lang="en-US" sz="1800" b="1" kern="1200" dirty="0" smtClean="0">
              <a:latin typeface="Arial Narrow" panose="020B0606020202030204" pitchFamily="34" charset="0"/>
            </a:rPr>
            <a:t>V </a:t>
          </a:r>
          <a:r>
            <a:rPr lang="ru-RU" sz="1800" b="1" kern="1200" dirty="0" err="1" smtClean="0">
              <a:latin typeface="Arial Narrow" panose="020B0606020202030204" pitchFamily="34" charset="0"/>
            </a:rPr>
            <a:t>крово</a:t>
          </a:r>
          <a:r>
            <a:rPr lang="ru-RU" sz="1800" b="1" kern="1200" dirty="0" smtClean="0">
              <a:latin typeface="Arial Narrow" panose="020B0606020202030204" pitchFamily="34" charset="0"/>
            </a:rPr>
            <a:t>-потери)</a:t>
          </a:r>
          <a:endParaRPr lang="ru-RU" sz="1800" b="1" kern="1200" dirty="0">
            <a:latin typeface="Arial Narrow" panose="020B0606020202030204" pitchFamily="34" charset="0"/>
          </a:endParaRPr>
        </a:p>
      </dsp:txBody>
      <dsp:txXfrm>
        <a:off x="2106432" y="268062"/>
        <a:ext cx="1391379" cy="1340682"/>
      </dsp:txXfrm>
    </dsp:sp>
    <dsp:sp modelId="{2A8A8A80-E53C-46AB-8B25-448C1A6779F2}">
      <dsp:nvSpPr>
        <dsp:cNvPr id="0" name=""/>
        <dsp:cNvSpPr/>
      </dsp:nvSpPr>
      <dsp:spPr>
        <a:xfrm>
          <a:off x="3687002" y="755528"/>
          <a:ext cx="312657" cy="36575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3687002" y="828678"/>
        <a:ext cx="218860" cy="219450"/>
      </dsp:txXfrm>
    </dsp:sp>
    <dsp:sp modelId="{F5F3292A-E2EB-4BF3-A84C-83E40FDBC34D}">
      <dsp:nvSpPr>
        <dsp:cNvPr id="0" name=""/>
        <dsp:cNvSpPr/>
      </dsp:nvSpPr>
      <dsp:spPr>
        <a:xfrm>
          <a:off x="4129442" y="226351"/>
          <a:ext cx="1474801" cy="1424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Narrow" panose="020B0606020202030204" pitchFamily="34" charset="0"/>
            </a:rPr>
            <a:t>Сопутствующее соматическое заболевание</a:t>
          </a:r>
          <a:endParaRPr lang="ru-RU" sz="1400" b="1" kern="1200" dirty="0">
            <a:latin typeface="Arial Narrow" panose="020B0606020202030204" pitchFamily="34" charset="0"/>
          </a:endParaRPr>
        </a:p>
      </dsp:txBody>
      <dsp:txXfrm>
        <a:off x="4171153" y="268062"/>
        <a:ext cx="1391379" cy="1340682"/>
      </dsp:txXfrm>
    </dsp:sp>
    <dsp:sp modelId="{49199A14-08B7-4600-A798-66D15E2692CF}">
      <dsp:nvSpPr>
        <dsp:cNvPr id="0" name=""/>
        <dsp:cNvSpPr/>
      </dsp:nvSpPr>
      <dsp:spPr>
        <a:xfrm>
          <a:off x="5751723" y="755528"/>
          <a:ext cx="312657" cy="36575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5751723" y="828678"/>
        <a:ext cx="218860" cy="219450"/>
      </dsp:txXfrm>
    </dsp:sp>
    <dsp:sp modelId="{40763287-146A-4295-8959-5412E938799A}">
      <dsp:nvSpPr>
        <dsp:cNvPr id="0" name=""/>
        <dsp:cNvSpPr/>
      </dsp:nvSpPr>
      <dsp:spPr>
        <a:xfrm>
          <a:off x="6194164" y="226351"/>
          <a:ext cx="1474801" cy="1424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Narrow" panose="020B0606020202030204" pitchFamily="34" charset="0"/>
            </a:rPr>
            <a:t>Исход родов</a:t>
          </a:r>
          <a:endParaRPr lang="ru-RU" sz="2400" b="1" kern="1200" dirty="0">
            <a:latin typeface="Arial Narrow" panose="020B0606020202030204" pitchFamily="34" charset="0"/>
          </a:endParaRPr>
        </a:p>
      </dsp:txBody>
      <dsp:txXfrm>
        <a:off x="6235875" y="268062"/>
        <a:ext cx="1391379" cy="1340682"/>
      </dsp:txXfrm>
    </dsp:sp>
    <dsp:sp modelId="{8E0E88ED-010A-4615-8163-084E3E425829}">
      <dsp:nvSpPr>
        <dsp:cNvPr id="0" name=""/>
        <dsp:cNvSpPr/>
      </dsp:nvSpPr>
      <dsp:spPr>
        <a:xfrm>
          <a:off x="7816445" y="755528"/>
          <a:ext cx="312657" cy="36575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7816445" y="828678"/>
        <a:ext cx="218860" cy="219450"/>
      </dsp:txXfrm>
    </dsp:sp>
    <dsp:sp modelId="{6394CF8C-EC23-4A93-852B-5F3523B3D204}">
      <dsp:nvSpPr>
        <dsp:cNvPr id="0" name=""/>
        <dsp:cNvSpPr/>
      </dsp:nvSpPr>
      <dsp:spPr>
        <a:xfrm>
          <a:off x="8258885" y="226351"/>
          <a:ext cx="1474801" cy="1424104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Повторная госпитали-</a:t>
          </a:r>
          <a:r>
            <a:rPr lang="ru-RU" sz="2000" b="1" kern="1200" dirty="0" err="1" smtClean="0">
              <a:latin typeface="Arial Narrow" panose="020B0606020202030204" pitchFamily="34" charset="0"/>
            </a:rPr>
            <a:t>зация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8300596" y="268062"/>
        <a:ext cx="1391379" cy="1340682"/>
      </dsp:txXfrm>
    </dsp:sp>
    <dsp:sp modelId="{4D6754B6-B659-4D8E-97D1-68F4DC1A27B4}">
      <dsp:nvSpPr>
        <dsp:cNvPr id="0" name=""/>
        <dsp:cNvSpPr/>
      </dsp:nvSpPr>
      <dsp:spPr>
        <a:xfrm>
          <a:off x="9881166" y="755528"/>
          <a:ext cx="312657" cy="3657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Arial Narrow" panose="020B0606020202030204" pitchFamily="34" charset="0"/>
          </a:endParaRPr>
        </a:p>
      </dsp:txBody>
      <dsp:txXfrm>
        <a:off x="9881166" y="828678"/>
        <a:ext cx="218860" cy="219450"/>
      </dsp:txXfrm>
    </dsp:sp>
    <dsp:sp modelId="{C9071BE1-67BD-435D-A157-11E8241967E0}">
      <dsp:nvSpPr>
        <dsp:cNvPr id="0" name=""/>
        <dsp:cNvSpPr/>
      </dsp:nvSpPr>
      <dsp:spPr>
        <a:xfrm>
          <a:off x="10323607" y="226351"/>
          <a:ext cx="1474801" cy="14241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anose="020B0606020202030204" pitchFamily="34" charset="0"/>
            </a:rPr>
            <a:t>КЗГ</a:t>
          </a:r>
          <a:endParaRPr lang="ru-RU" sz="2800" b="1" kern="1200" dirty="0">
            <a:latin typeface="Arial Narrow" panose="020B0606020202030204" pitchFamily="34" charset="0"/>
          </a:endParaRPr>
        </a:p>
      </dsp:txBody>
      <dsp:txXfrm>
        <a:off x="10539587" y="434906"/>
        <a:ext cx="1042841" cy="1006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D18EC-B625-4B89-81D8-48C46B9091E2}">
      <dsp:nvSpPr>
        <dsp:cNvPr id="0" name=""/>
        <dsp:cNvSpPr/>
      </dsp:nvSpPr>
      <dsp:spPr>
        <a:xfrm>
          <a:off x="5184" y="258324"/>
          <a:ext cx="2266930" cy="1360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Arial Narrow" panose="020B0606020202030204" pitchFamily="34" charset="0"/>
            </a:rPr>
            <a:t>…</a:t>
          </a:r>
          <a:endParaRPr lang="ru-RU" sz="4000" b="1" kern="1200" dirty="0">
            <a:latin typeface="Arial Narrow" panose="020B0606020202030204" pitchFamily="34" charset="0"/>
          </a:endParaRPr>
        </a:p>
      </dsp:txBody>
      <dsp:txXfrm>
        <a:off x="45022" y="298162"/>
        <a:ext cx="2187254" cy="1280482"/>
      </dsp:txXfrm>
    </dsp:sp>
    <dsp:sp modelId="{0524CD90-A613-4106-9730-C34B16902D54}">
      <dsp:nvSpPr>
        <dsp:cNvPr id="0" name=""/>
        <dsp:cNvSpPr/>
      </dsp:nvSpPr>
      <dsp:spPr>
        <a:xfrm>
          <a:off x="2498808" y="657304"/>
          <a:ext cx="480589" cy="5621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 Narrow" panose="020B0606020202030204" pitchFamily="34" charset="0"/>
          </a:endParaRPr>
        </a:p>
      </dsp:txBody>
      <dsp:txXfrm>
        <a:off x="2498808" y="769744"/>
        <a:ext cx="336412" cy="337318"/>
      </dsp:txXfrm>
    </dsp:sp>
    <dsp:sp modelId="{ACB280B8-50C7-47DC-B96F-C917E3379828}">
      <dsp:nvSpPr>
        <dsp:cNvPr id="0" name=""/>
        <dsp:cNvSpPr/>
      </dsp:nvSpPr>
      <dsp:spPr>
        <a:xfrm>
          <a:off x="3178887" y="258324"/>
          <a:ext cx="2266930" cy="1360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Narrow" panose="020B0606020202030204" pitchFamily="34" charset="0"/>
            </a:rPr>
            <a:t>Основная операция</a:t>
          </a:r>
          <a:endParaRPr lang="ru-RU" sz="2400" b="1" kern="1200" dirty="0">
            <a:latin typeface="Arial Narrow" panose="020B0606020202030204" pitchFamily="34" charset="0"/>
          </a:endParaRPr>
        </a:p>
      </dsp:txBody>
      <dsp:txXfrm>
        <a:off x="3218725" y="298162"/>
        <a:ext cx="2187254" cy="1280482"/>
      </dsp:txXfrm>
    </dsp:sp>
    <dsp:sp modelId="{2A8A8A80-E53C-46AB-8B25-448C1A6779F2}">
      <dsp:nvSpPr>
        <dsp:cNvPr id="0" name=""/>
        <dsp:cNvSpPr/>
      </dsp:nvSpPr>
      <dsp:spPr>
        <a:xfrm>
          <a:off x="5672510" y="657304"/>
          <a:ext cx="480589" cy="562198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 Narrow" panose="020B0606020202030204" pitchFamily="34" charset="0"/>
          </a:endParaRPr>
        </a:p>
      </dsp:txBody>
      <dsp:txXfrm>
        <a:off x="5672510" y="769744"/>
        <a:ext cx="336412" cy="337318"/>
      </dsp:txXfrm>
    </dsp:sp>
    <dsp:sp modelId="{F5F3292A-E2EB-4BF3-A84C-83E40FDBC34D}">
      <dsp:nvSpPr>
        <dsp:cNvPr id="0" name=""/>
        <dsp:cNvSpPr/>
      </dsp:nvSpPr>
      <dsp:spPr>
        <a:xfrm>
          <a:off x="6352590" y="258324"/>
          <a:ext cx="2266930" cy="13601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 Narrow" panose="020B0606020202030204" pitchFamily="34" charset="0"/>
            </a:rPr>
            <a:t>Дополнительная операция</a:t>
          </a:r>
          <a:endParaRPr lang="ru-RU" sz="2000" b="1" kern="1200" dirty="0">
            <a:latin typeface="Arial Narrow" panose="020B0606020202030204" pitchFamily="34" charset="0"/>
          </a:endParaRPr>
        </a:p>
      </dsp:txBody>
      <dsp:txXfrm>
        <a:off x="6392428" y="298162"/>
        <a:ext cx="2187254" cy="1280482"/>
      </dsp:txXfrm>
    </dsp:sp>
    <dsp:sp modelId="{49199A14-08B7-4600-A798-66D15E2692CF}">
      <dsp:nvSpPr>
        <dsp:cNvPr id="0" name=""/>
        <dsp:cNvSpPr/>
      </dsp:nvSpPr>
      <dsp:spPr>
        <a:xfrm>
          <a:off x="8846213" y="657304"/>
          <a:ext cx="480589" cy="562198"/>
        </a:xfrm>
        <a:prstGeom prst="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>
            <a:latin typeface="Arial Narrow" panose="020B0606020202030204" pitchFamily="34" charset="0"/>
          </a:endParaRPr>
        </a:p>
      </dsp:txBody>
      <dsp:txXfrm>
        <a:off x="8846213" y="769744"/>
        <a:ext cx="336412" cy="337318"/>
      </dsp:txXfrm>
    </dsp:sp>
    <dsp:sp modelId="{C9071BE1-67BD-435D-A157-11E8241967E0}">
      <dsp:nvSpPr>
        <dsp:cNvPr id="0" name=""/>
        <dsp:cNvSpPr/>
      </dsp:nvSpPr>
      <dsp:spPr>
        <a:xfrm>
          <a:off x="9526292" y="258324"/>
          <a:ext cx="2266930" cy="13601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 Narrow" panose="020B0606020202030204" pitchFamily="34" charset="0"/>
            </a:rPr>
            <a:t>КЗГ</a:t>
          </a:r>
          <a:endParaRPr lang="ru-RU" sz="2800" b="1" kern="1200" dirty="0">
            <a:latin typeface="Arial Narrow" panose="020B0606020202030204" pitchFamily="34" charset="0"/>
          </a:endParaRPr>
        </a:p>
      </dsp:txBody>
      <dsp:txXfrm>
        <a:off x="9858276" y="457515"/>
        <a:ext cx="1602962" cy="961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5" cy="49877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A5A86D5-045B-45DA-9756-AED9C23D8355}" type="datetimeFigureOut">
              <a:rPr lang="ru-RU" smtClean="0"/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2"/>
            <a:ext cx="5447030" cy="3914239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4"/>
            <a:ext cx="2950475" cy="498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A4BF36B-1A0E-447F-BD11-C85BAC08E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9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BE111-512C-47DF-A80B-5AE67E352E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0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BE111-512C-47DF-A80B-5AE67E352E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BF36B-1A0E-447F-BD11-C85BAC08E11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5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5FFD714-EBC3-4E26-AD53-8B3FBF743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062D07-E75B-4097-9248-BD3BF3F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23F9-73EA-446D-A58B-57008EF09889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0B8D49-487A-4A37-A5E2-95B7574B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D187EB-1F62-4B41-9D32-CA70E635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24111118-EE5D-4E1A-8E7F-8E1D6E694D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0" t="4001" r="26430" b="10667"/>
          <a:stretch/>
        </p:blipFill>
        <p:spPr>
          <a:xfrm>
            <a:off x="-13052" y="1546504"/>
            <a:ext cx="4018994" cy="401899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43C45C-B751-4FE5-9FDA-3872778A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680811"/>
            <a:ext cx="8186058" cy="11368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2DE4F9-44A4-41A3-949B-B428B26C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942" y="3909736"/>
            <a:ext cx="818605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3093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5A3BD7CE-D0F4-4BA7-8A2B-7F799982C2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29C32B-0632-4FCD-ACDB-F299E75C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3D31AF-EE3C-495C-87EC-3927359A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594"/>
            <a:ext cx="10515600" cy="5076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24036EF-05CE-478D-98A3-EC322CDEEEC6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824C4D7-84F3-4ADA-BE9C-6C0A0B0701AC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>
            <a:extLst>
              <a:ext uri="{FF2B5EF4-FFF2-40B4-BE49-F238E27FC236}">
                <a16:creationId xmlns="" xmlns:a16="http://schemas.microsoft.com/office/drawing/2014/main" id="{9C634778-AD2B-4676-A89E-389FFC36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B0EF-9762-42B0-B2B2-881E0F0A2E45}" type="datetime1">
              <a:rPr lang="ru-RU" smtClean="0"/>
              <a:t>03.07.2019</a:t>
            </a:fld>
            <a:endParaRPr lang="ru-RU"/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="" xmlns:a16="http://schemas.microsoft.com/office/drawing/2014/main" id="{8BD11A98-F55E-45EC-84E7-31908318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Номер слайда 18">
            <a:extLst>
              <a:ext uri="{FF2B5EF4-FFF2-40B4-BE49-F238E27FC236}">
                <a16:creationId xmlns="" xmlns:a16="http://schemas.microsoft.com/office/drawing/2014/main" id="{10AC2772-2998-45E7-BDBF-E4E6CFB0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52E0EF0-26A0-45A6-9126-231D130ED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0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E1179193-09FF-48C8-9E2D-CE452C526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1D7AB0-4DD4-4401-AD72-B2296FD9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5423464-9225-471B-A6C7-02002B2D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DE905E-66C5-4153-8A3A-92B66A44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7A3-FB06-4CD0-A6E7-21FC08C54A9C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1F0B4D-F802-40B6-AD73-51F813C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FB2A431-2B68-4951-8F39-19EF07AC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041CD53-0893-46B3-93F1-D74DC9B46064}"/>
              </a:ext>
            </a:extLst>
          </p:cNvPr>
          <p:cNvSpPr/>
          <p:nvPr userDrawn="1"/>
        </p:nvSpPr>
        <p:spPr>
          <a:xfrm>
            <a:off x="0" y="4583313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0C3A7633-36AE-4C2F-A5D0-452CCA100B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398" y="3794210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60C5392-DBBD-4957-8481-09EEFC2DE205}"/>
              </a:ext>
            </a:extLst>
          </p:cNvPr>
          <p:cNvSpPr/>
          <p:nvPr userDrawn="1"/>
        </p:nvSpPr>
        <p:spPr>
          <a:xfrm>
            <a:off x="6731999" y="4583313"/>
            <a:ext cx="3204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A56164-1866-47C0-939D-20FF23EA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462CC38-0ED1-46E5-A4D9-ED16DFF7C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2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5B689D-9C1E-42FE-A566-56652337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79C5-F4E9-4069-B436-998944A34B8C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2891050-3047-4A41-A890-4C4EB72C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39CBBD2-9690-4324-97CD-63894EF9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7C2CFFA4-4B7C-42D1-9F55-FC9D2DF61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F8A217DC-3D75-49C2-87AE-ED315E7B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0A6C9EF-5159-41B0-B2DB-E7AACBAABEB0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94CDB3CF-A227-452B-919F-9BE9CCBE7151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8F04E6D-864E-48DB-BECA-34C30E0AC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2BA452-CA51-48FB-AA2A-50B8751D4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575" y="949211"/>
            <a:ext cx="5760000" cy="823912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F3FB4BE-4798-4E32-8886-48E192D5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575" y="1906942"/>
            <a:ext cx="5760000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44D1CA3-5CCF-4A86-9DBF-8863691D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061" y="949211"/>
            <a:ext cx="5760000" cy="82391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A24362C-F8DD-4F1E-B437-7A83DA9D0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062" y="1906942"/>
            <a:ext cx="5759999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C126768-9778-4347-B6EF-7E3A6089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5276-F033-4B51-9442-0FD2D02D3FB7}" type="datetime1">
              <a:rPr lang="ru-RU" smtClean="0"/>
              <a:t>03.07.2019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1D048E3-CD59-4A57-9887-971A47FA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A6E6DC7-27EA-4A2E-814E-838FE6A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EFBDB0CD-9A42-4FAC-A1DF-23EE1A474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3A5560E6-3D9E-4BA7-B3C0-83AB15DF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917C964-93CD-4D80-94E3-4E0373433E08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2ED400-3E1B-4B12-B496-7420600887C9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EE67A84C-8955-4CCC-B024-E3CD7399E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2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04C8951-B214-4704-BF65-10511B2D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592-F357-4CB3-BE82-3D80DEFCDB80}" type="datetime1">
              <a:rPr lang="ru-RU" smtClean="0"/>
              <a:t>03.07.2019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97BA562-4085-48B5-979A-318D97A0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D4B769D-4108-4FF8-94AC-83D1020C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089E6491-F601-4F10-88A5-EC0F7145B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B67E47F1-19CE-40CF-BF37-51B932B9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7C24FF7-DCB7-413D-80CA-972E48A7282C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7B64E842-3481-472F-8EED-A96DE07C6094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35D601E-0844-4209-AAF9-82C77E2FA2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9DD8C39-706B-4C36-AC27-0A910724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D5AC-FF31-4E2E-91D9-5133517B2E98}" type="datetime1">
              <a:rPr lang="ru-RU" smtClean="0"/>
              <a:t>03.07.2019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237E213-19C0-4F67-BCCF-0AE37F0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3363EB3-54AA-46B5-BFB9-CF1EFA1F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4FB65BD-BB32-4499-8CF0-63D5A3D37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887" t="-2966" r="-3126" b="4783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pic>
        <p:nvPicPr>
          <p:cNvPr id="6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628BC23D-CD8D-472B-8CA1-BE2595E78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92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96C806B7-E285-4336-B881-BED13BFDF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08155" t="-12664" r="52544" b="38875"/>
          <a:stretch/>
        </p:blipFill>
        <p:spPr>
          <a:xfrm>
            <a:off x="-13052" y="812006"/>
            <a:ext cx="12205052" cy="6028545"/>
          </a:xfrm>
          <a:prstGeom prst="rect">
            <a:avLst/>
          </a:prstGeom>
        </p:spPr>
      </p:pic>
      <p:pic>
        <p:nvPicPr>
          <p:cNvPr id="1026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EB1102B0-9B00-45A5-90DE-9E686E797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179" y="174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F7192C-74F3-44B1-B6E0-B880A7F0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419973" cy="848007"/>
          </a:xfrm>
          <a:solidFill>
            <a:schemeClr val="bg2"/>
          </a:solidFill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C338953-7899-46B2-A2A7-999B62A2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19975" y="812007"/>
            <a:ext cx="4772025" cy="6045993"/>
          </a:xfrm>
          <a:solidFill>
            <a:schemeClr val="tx1">
              <a:alpha val="1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F17C0-0070-4072-BE8D-A575102F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" y="6480572"/>
            <a:ext cx="2743200" cy="365125"/>
          </a:xfrm>
        </p:spPr>
        <p:txBody>
          <a:bodyPr/>
          <a:lstStyle/>
          <a:p>
            <a:fld id="{8B344C6E-327E-46C7-9B26-967A88945C57}" type="datetime1">
              <a:rPr lang="ru-RU" smtClean="0"/>
              <a:t>03.07.2019</a:t>
            </a:fld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85A84E3-F2D1-4315-A800-F2458C3F8D2C}"/>
              </a:ext>
            </a:extLst>
          </p:cNvPr>
          <p:cNvGrpSpPr/>
          <p:nvPr userDrawn="1"/>
        </p:nvGrpSpPr>
        <p:grpSpPr>
          <a:xfrm>
            <a:off x="1" y="812007"/>
            <a:ext cx="12192000" cy="36000"/>
            <a:chOff x="0" y="824707"/>
            <a:chExt cx="9468000" cy="720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2097EAC1-44AE-4689-AB30-5724F5521FDA}"/>
                </a:ext>
              </a:extLst>
            </p:cNvPr>
            <p:cNvSpPr/>
            <p:nvPr userDrawn="1"/>
          </p:nvSpPr>
          <p:spPr>
            <a:xfrm>
              <a:off x="0" y="824707"/>
              <a:ext cx="673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BA01C561-A42D-45B3-A870-A79B2641F3EB}"/>
                </a:ext>
              </a:extLst>
            </p:cNvPr>
            <p:cNvSpPr/>
            <p:nvPr userDrawn="1"/>
          </p:nvSpPr>
          <p:spPr>
            <a:xfrm>
              <a:off x="6732000" y="824707"/>
              <a:ext cx="2736000" cy="72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9B3DD65-A3DE-4DA9-9CF9-26889AB6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48008"/>
            <a:ext cx="7419975" cy="55868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AD7192C-6970-4172-AEAD-85FBDE86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2066F7E-9151-4C72-81F8-9E5BDC74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82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7F84B15-B1D5-493C-88BC-EDEA60ED6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97300" y="987425"/>
            <a:ext cx="8293100" cy="529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4F14CC9-4239-4EA5-BCCE-BE14D2BB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1617" y="848007"/>
            <a:ext cx="3523164" cy="56385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34A5346-52A3-4921-809B-F5511C36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4A6A8-2E22-4C52-ADEB-0348F5F733A9}" type="datetime1">
              <a:rPr lang="ru-RU" smtClean="0"/>
              <a:t>03.07.2019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983AA01-03EE-480D-B952-75C36C15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2ED3330-AE0B-4558-A101-6D3CAD0C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="" xmlns:a16="http://schemas.microsoft.com/office/drawing/2014/main" id="{5CF75948-FC51-42FB-9911-6A06F460FF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01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CF04EE1C-725F-4910-B1FE-A56DB3371DB7}"/>
              </a:ext>
            </a:extLst>
          </p:cNvPr>
          <p:cNvSpPr txBox="1">
            <a:spLocks/>
          </p:cNvSpPr>
          <p:nvPr userDrawn="1"/>
        </p:nvSpPr>
        <p:spPr>
          <a:xfrm>
            <a:off x="3522658" y="0"/>
            <a:ext cx="8669342" cy="84800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38655A7-E5FC-47F2-B6B9-D6DD78BCF076}"/>
              </a:ext>
            </a:extLst>
          </p:cNvPr>
          <p:cNvSpPr/>
          <p:nvPr userDrawn="1"/>
        </p:nvSpPr>
        <p:spPr>
          <a:xfrm>
            <a:off x="3522658" y="812007"/>
            <a:ext cx="8668837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05DD3C5-BF10-4C4C-8686-69A79EB785B3}"/>
              </a:ext>
            </a:extLst>
          </p:cNvPr>
          <p:cNvSpPr/>
          <p:nvPr userDrawn="1"/>
        </p:nvSpPr>
        <p:spPr>
          <a:xfrm>
            <a:off x="0" y="812007"/>
            <a:ext cx="3523163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73CB04F-CBF9-4A90-995C-D1BF705EE1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78" t="-536" r="-36" b="41087"/>
          <a:stretch/>
        </p:blipFill>
        <p:spPr>
          <a:xfrm rot="5400000">
            <a:off x="-1183594" y="2019983"/>
            <a:ext cx="6009994" cy="36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BFFDEE-C434-4322-B6E4-5A44B71B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485"/>
            <a:ext cx="105156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0F3623D-7001-4C25-A768-A39B58A9A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00700"/>
            <a:ext cx="10515600" cy="50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956573-F587-4A73-8F22-738AF1C33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EAD1-5177-4136-9B50-B592EF1D5A98}" type="datetime1">
              <a:rPr lang="ru-RU" smtClean="0"/>
              <a:t>03.07.2019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961F34-260E-4801-93CF-A9703DD9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86724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92A079-9F85-4DF1-B859-421F6673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D44B16B-2415-433A-AD2A-53AB70409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95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029730" y="6357938"/>
            <a:ext cx="9144000" cy="50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ru-RU" sz="18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Нур</a:t>
            </a:r>
            <a:r>
              <a:rPr lang="ru-RU" sz="1800" dirty="0" smtClean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-Султан, </a:t>
            </a:r>
            <a:r>
              <a:rPr lang="ru-RU" sz="1800" dirty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2019 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1168" y="3213818"/>
            <a:ext cx="8254313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ru-RU" altLang="tr-TR" sz="3600" dirty="0" smtClean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altLang="tr-TR" sz="3600" dirty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мероприятия по совершенствованию тарифов для финансирования здравоохранения </a:t>
            </a:r>
            <a:endParaRPr lang="ru-RU" sz="3600" dirty="0">
              <a:solidFill>
                <a:schemeClr val="dk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9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latin typeface="Arial Narrow" panose="020B0606020202030204" pitchFamily="34" charset="0"/>
              </a:rPr>
              <a:t>Алгоритм формирования </a:t>
            </a:r>
            <a:r>
              <a:rPr lang="ru-RU" sz="2400" b="1" u="sng" dirty="0" smtClean="0">
                <a:latin typeface="Arial Narrow" panose="020B0606020202030204" pitchFamily="34" charset="0"/>
              </a:rPr>
              <a:t>тарифов: специализированная помощь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10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2052" y="1759019"/>
            <a:ext cx="8321085" cy="1384995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 Narrow" panose="020B0606020202030204" pitchFamily="34" charset="0"/>
              </a:rPr>
              <a:t>1) услуги, направленные на профилактику психических и поведенческих расстройств (заболеваний), обследование психического здоровья, диагностику психических нарушений, лечение, уход и медико-социальную реабилитацию лиц, страдающих психическими и поведенческими расстройствами (заболеваниями);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2</a:t>
            </a:r>
            <a:r>
              <a:rPr lang="ru-RU" sz="1050" dirty="0">
                <a:latin typeface="Arial Narrow" panose="020B0606020202030204" pitchFamily="34" charset="0"/>
              </a:rPr>
              <a:t>) услуги, направленные на профилактику психических и поведенческих расстройств (заболеваний), обследование психического здоровья граждан, не состоящих на диспансерном </a:t>
            </a:r>
            <a:r>
              <a:rPr lang="ru-RU" sz="1050" dirty="0" smtClean="0">
                <a:latin typeface="Arial Narrow" panose="020B0606020202030204" pitchFamily="34" charset="0"/>
              </a:rPr>
              <a:t>учете;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3) оказание лицам, страдающим психическими и поведенческими расстройствами (заболеваниями) квалифицированной, специализированной, медико-социальной помощи, в том числе социально-трудовую реабилитацию, в том числе стационарное лечение по решению суда о применении мер принудительного лечения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348" y="950490"/>
            <a:ext cx="3409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комплексный тариф на одного онкологического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больного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2054" y="914400"/>
            <a:ext cx="8321084" cy="76944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Комплекс услуг за исключением паллиативной </a:t>
            </a:r>
            <a:r>
              <a:rPr lang="ru-RU" sz="1100" dirty="0">
                <a:latin typeface="Arial Narrow" panose="020B0606020202030204" pitchFamily="34" charset="0"/>
              </a:rPr>
              <a:t>помощи и сестринского </a:t>
            </a:r>
            <a:r>
              <a:rPr lang="ru-RU" sz="1100" dirty="0" smtClean="0">
                <a:latin typeface="Arial Narrow" panose="020B0606020202030204" pitchFamily="34" charset="0"/>
              </a:rPr>
              <a:t>ухода, оказания </a:t>
            </a:r>
            <a:r>
              <a:rPr lang="ru-RU" sz="1100" dirty="0">
                <a:latin typeface="Arial Narrow" panose="020B0606020202030204" pitchFamily="34" charset="0"/>
              </a:rPr>
              <a:t>специализированной медицинской помощи </a:t>
            </a:r>
            <a:r>
              <a:rPr lang="ru-RU" sz="1100" dirty="0" smtClean="0">
                <a:latin typeface="Arial Narrow" panose="020B0606020202030204" pitchFamily="34" charset="0"/>
              </a:rPr>
              <a:t>в </a:t>
            </a:r>
            <a:r>
              <a:rPr lang="ru-RU" sz="1100" dirty="0">
                <a:latin typeface="Arial Narrow" panose="020B0606020202030204" pitchFamily="34" charset="0"/>
              </a:rPr>
              <a:t>рамках реализации их права на свободный выбор, не состоящим на учете в данном онкологическом </a:t>
            </a:r>
            <a:r>
              <a:rPr lang="ru-RU" sz="1100" dirty="0" smtClean="0">
                <a:latin typeface="Arial Narrow" panose="020B0606020202030204" pitchFamily="34" charset="0"/>
              </a:rPr>
              <a:t>диспансере, обеспечения </a:t>
            </a:r>
            <a:r>
              <a:rPr lang="ru-RU" sz="1100" dirty="0" err="1">
                <a:latin typeface="Arial Narrow" panose="020B0606020202030204" pitchFamily="34" charset="0"/>
              </a:rPr>
              <a:t>таргетными</a:t>
            </a:r>
            <a:r>
              <a:rPr lang="ru-RU" sz="1100" dirty="0">
                <a:latin typeface="Arial Narrow" panose="020B0606020202030204" pitchFamily="34" charset="0"/>
              </a:rPr>
              <a:t> препаратами и химиопрепаратами, лучевой </a:t>
            </a:r>
            <a:r>
              <a:rPr lang="ru-RU" sz="1100" dirty="0" smtClean="0">
                <a:latin typeface="Arial Narrow" panose="020B0606020202030204" pitchFamily="34" charset="0"/>
              </a:rPr>
              <a:t>терапии, амбулаторно-поликлинической</a:t>
            </a:r>
            <a:r>
              <a:rPr lang="ru-RU" sz="1100" dirty="0">
                <a:latin typeface="Arial Narrow" panose="020B0606020202030204" pitchFamily="34" charset="0"/>
              </a:rPr>
              <a:t>, стационарной и </a:t>
            </a:r>
            <a:r>
              <a:rPr lang="ru-RU" sz="1100" dirty="0" err="1">
                <a:latin typeface="Arial Narrow" panose="020B0606020202030204" pitchFamily="34" charset="0"/>
              </a:rPr>
              <a:t>стационарозамещающей</a:t>
            </a:r>
            <a:r>
              <a:rPr lang="ru-RU" sz="1100" dirty="0">
                <a:latin typeface="Arial Narrow" panose="020B0606020202030204" pitchFamily="34" charset="0"/>
              </a:rPr>
              <a:t> медицинской помощи с применением высокотехнологичных медицинских </a:t>
            </a:r>
            <a:r>
              <a:rPr lang="ru-RU" sz="1100" dirty="0" smtClean="0">
                <a:latin typeface="Arial Narrow" panose="020B0606020202030204" pitchFamily="34" charset="0"/>
              </a:rPr>
              <a:t>услуг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348" y="1647834"/>
            <a:ext cx="3116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комплексный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тариф на одного больного с психическими и поведенческими расстройствами субъектам здравоохранения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2051" y="3232619"/>
            <a:ext cx="8321085" cy="1223412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050" dirty="0">
                <a:latin typeface="Arial Narrow" panose="020B0606020202030204" pitchFamily="34" charset="0"/>
              </a:rPr>
              <a:t>  1) услуги, направленные на оказание медицинской помощи лицам, страдающим алкоголизмом, наркоманией и токсикоманией, диагностику алкоголизма, наркомании и токсикомании, вызванных употреблением ПАВ, лечение, уход и медико-социальную реабилитацию лиц, страдающих алкоголизмом, наркоманией и токсикоманией вызванных употреблением ПАВ, медицинское освидетельствование для установления факта употребления ПАВ, в том числе стационарное лечение по решению суда о применении мер принудительного лечения, содержание в центрах временной адаптации и </a:t>
            </a:r>
            <a:r>
              <a:rPr lang="ru-RU" sz="1050" dirty="0" err="1">
                <a:latin typeface="Arial Narrow" panose="020B0606020202030204" pitchFamily="34" charset="0"/>
              </a:rPr>
              <a:t>детоксикации</a:t>
            </a:r>
            <a:r>
              <a:rPr lang="ru-RU" sz="1050" dirty="0">
                <a:latin typeface="Arial Narrow" panose="020B0606020202030204" pitchFamily="34" charset="0"/>
              </a:rPr>
              <a:t>; </a:t>
            </a:r>
          </a:p>
          <a:p>
            <a:r>
              <a:rPr lang="ru-RU" sz="1050" dirty="0">
                <a:latin typeface="Arial Narrow" panose="020B0606020202030204" pitchFamily="34" charset="0"/>
              </a:rPr>
              <a:t>      2) оказание лицам, страдающим алкоголизмом, наркоманией и токсикоманией, квалифицированной, специализированной, медико-социальной помощи, в том числе социально-трудовую реабилитацию, в следующих формах: скорой медицинской помощи, консультативно-диагностической помощи, стационарной и </a:t>
            </a:r>
            <a:r>
              <a:rPr lang="ru-RU" sz="1050" dirty="0" err="1">
                <a:latin typeface="Arial Narrow" panose="020B0606020202030204" pitchFamily="34" charset="0"/>
              </a:rPr>
              <a:t>стационарозамещающей</a:t>
            </a:r>
            <a:r>
              <a:rPr lang="ru-RU" sz="1050" dirty="0">
                <a:latin typeface="Arial Narrow" panose="020B0606020202030204" pitchFamily="34" charset="0"/>
              </a:rPr>
              <a:t> помощи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2348" y="3161258"/>
            <a:ext cx="3236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7030A0"/>
                </a:solidFill>
                <a:latin typeface="Arial Narrow" panose="020B0606020202030204" pitchFamily="34" charset="0"/>
              </a:rPr>
              <a:t>комплексный тариф на одного больного с психическими и поведенческими расстройствами, вызванных употреблением </a:t>
            </a:r>
            <a:r>
              <a:rPr lang="ru-RU" sz="1600" b="1" dirty="0" err="1">
                <a:solidFill>
                  <a:srgbClr val="7030A0"/>
                </a:solidFill>
                <a:latin typeface="Arial Narrow" panose="020B0606020202030204" pitchFamily="34" charset="0"/>
              </a:rPr>
              <a:t>психоактивных</a:t>
            </a:r>
            <a:r>
              <a:rPr lang="ru-RU" sz="1600" b="1" dirty="0">
                <a:solidFill>
                  <a:srgbClr val="7030A0"/>
                </a:solidFill>
                <a:latin typeface="Arial Narrow" panose="020B0606020202030204" pitchFamily="34" charset="0"/>
              </a:rPr>
              <a:t> веществ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42050" y="4561835"/>
            <a:ext cx="8321085" cy="73866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50" dirty="0">
                <a:latin typeface="Arial Narrow" panose="020B0606020202030204" pitchFamily="34" charset="0"/>
              </a:rPr>
              <a:t>1) осуществление лечебно-диагностических мероприятий по выявлению туберкулеза у лиц с подозрением на наличие данного заболевания;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2</a:t>
            </a:r>
            <a:r>
              <a:rPr lang="ru-RU" sz="1050" dirty="0">
                <a:latin typeface="Arial Narrow" panose="020B0606020202030204" pitchFamily="34" charset="0"/>
              </a:rPr>
              <a:t>) обеспечение лечебно-диагностическими мероприятиями лиц, страдающих туберкулезом (активный туберкулез) и диспансерное наблюдение за лицами, состоящими на диспансерном учете в противотуберкулезных диспансерах;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3</a:t>
            </a:r>
            <a:r>
              <a:rPr lang="ru-RU" sz="1050" dirty="0">
                <a:latin typeface="Arial Narrow" panose="020B0606020202030204" pitchFamily="34" charset="0"/>
              </a:rPr>
              <a:t>) оказание социально-психологической помощи лицам, страдающим туберкулезом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2348" y="4617233"/>
            <a:ext cx="3236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комплексный тариф на одного больного туберкулезом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2348" y="5584253"/>
            <a:ext cx="3236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комплексный тариф на одного ВИЧ-инфицированного и (или) больного СПИД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42050" y="5388810"/>
            <a:ext cx="8321085" cy="1384995"/>
          </a:xfrm>
          <a:prstGeom prst="rect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 Narrow" panose="020B0606020202030204" pitchFamily="34" charset="0"/>
              </a:rPr>
              <a:t>1) обеспечение </a:t>
            </a:r>
            <a:r>
              <a:rPr lang="ru-RU" sz="1050" dirty="0">
                <a:latin typeface="Arial Narrow" panose="020B0606020202030204" pitchFamily="34" charset="0"/>
              </a:rPr>
              <a:t>квалифицированной, специализированной, медико-социальной помощи в форме амбулаторно-поликлинической помощи: консультативно-диагностической помощи ВИЧ-инфицированных и (или) больных </a:t>
            </a:r>
            <a:r>
              <a:rPr lang="ru-RU" sz="1050" dirty="0" smtClean="0">
                <a:latin typeface="Arial Narrow" panose="020B0606020202030204" pitchFamily="34" charset="0"/>
              </a:rPr>
              <a:t>СПИД;</a:t>
            </a:r>
            <a:endParaRPr lang="ru-RU" sz="1050" dirty="0">
              <a:latin typeface="Arial Narrow" panose="020B0606020202030204" pitchFamily="34" charset="0"/>
            </a:endParaRPr>
          </a:p>
          <a:p>
            <a:r>
              <a:rPr lang="ru-RU" sz="1050" dirty="0" smtClean="0">
                <a:latin typeface="Arial Narrow" panose="020B0606020202030204" pitchFamily="34" charset="0"/>
              </a:rPr>
              <a:t>2</a:t>
            </a:r>
            <a:r>
              <a:rPr lang="ru-RU" sz="1050" dirty="0">
                <a:latin typeface="Arial Narrow" panose="020B0606020202030204" pitchFamily="34" charset="0"/>
              </a:rPr>
              <a:t>) обеспечение конфиденциального медицинского обследования, предоставление психосоциальных, юридических консультаций, функционирования пунктов доверия, дружественных кабинетов, реализации мероприятии по профилактике ВИЧ-инфекции среди </a:t>
            </a:r>
            <a:r>
              <a:rPr lang="ru-RU" sz="1050" dirty="0" smtClean="0">
                <a:latin typeface="Arial Narrow" panose="020B0606020202030204" pitchFamily="34" charset="0"/>
              </a:rPr>
              <a:t>населения;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3) проведение лечебно-профилактических мероприятий среди лиц, относящихся к уязвимым группам населения по повышенному риску инфицирования ВИЧ, утвержденных уполномоченным органом;</a:t>
            </a:r>
          </a:p>
          <a:p>
            <a:r>
              <a:rPr lang="ru-RU" sz="1050" dirty="0" smtClean="0">
                <a:latin typeface="Arial Narrow" panose="020B0606020202030204" pitchFamily="34" charset="0"/>
              </a:rPr>
              <a:t>4</a:t>
            </a:r>
            <a:r>
              <a:rPr lang="ru-RU" sz="1050" dirty="0">
                <a:latin typeface="Arial Narrow" panose="020B0606020202030204" pitchFamily="34" charset="0"/>
              </a:rPr>
              <a:t>) проведение анализов на ВИЧ-инфекции для пациентов субъектов здравоохранения, оказывающих стационарную и </a:t>
            </a:r>
            <a:r>
              <a:rPr lang="ru-RU" sz="1050" dirty="0" err="1">
                <a:latin typeface="Arial Narrow" panose="020B0606020202030204" pitchFamily="34" charset="0"/>
              </a:rPr>
              <a:t>стационарозамещающую</a:t>
            </a:r>
            <a:r>
              <a:rPr lang="ru-RU" sz="1050" dirty="0">
                <a:latin typeface="Arial Narrow" panose="020B0606020202030204" pitchFamily="34" charset="0"/>
              </a:rPr>
              <a:t> медицинскую помощи и первичную медико-санитарную помощь</a:t>
            </a:r>
          </a:p>
        </p:txBody>
      </p:sp>
    </p:spTree>
    <p:extLst>
      <p:ext uri="{BB962C8B-B14F-4D97-AF65-F5344CB8AC3E}">
        <p14:creationId xmlns:p14="http://schemas.microsoft.com/office/powerpoint/2010/main" val="3952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259" y="972235"/>
            <a:ext cx="2080294" cy="33196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2017 год</a:t>
            </a:r>
            <a:endParaRPr lang="ru-RU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0" y="1766322"/>
            <a:ext cx="5653824" cy="5110022"/>
          </a:xfrm>
          <a:noFill/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для 75 КЗГ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для 39 КЗГ приемного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покоя на </a:t>
            </a:r>
            <a:r>
              <a:rPr lang="ru-RU" sz="1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негоспитализированных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пациентов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на 22 новые и 132 существующие медицинские услуги, пересмотрены накладные расходы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стоимость койко-дня для Детского клинического санатория 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«Алатау» и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Республиканского научно-практического центра 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медико-социальных проблем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наркомании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kk-KZ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kk-KZ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редложения к методике </a:t>
            </a:r>
            <a:r>
              <a:rPr lang="kk-KZ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формирования тарифов для оплаты услуг приемных </a:t>
            </a:r>
            <a:r>
              <a:rPr lang="kk-KZ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отделений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редложения к методике формирования </a:t>
            </a:r>
            <a:r>
              <a:rPr lang="kk-KZ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тарифов </a:t>
            </a:r>
            <a:r>
              <a:rPr lang="kk-KZ" sz="15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диспансерного наблюдения онкологических </a:t>
            </a:r>
            <a:r>
              <a:rPr lang="kk-KZ" sz="15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больных / школьной медицины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редложения к методике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расчета поправочного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коэффициента по обновлению основных средств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пилотный </a:t>
            </a:r>
            <a:r>
              <a:rPr lang="kk-KZ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проект по сбору фактических затрат по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инфаркту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миокарда,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инсульту, травматологическому, онкологическому,  кардиохирургическому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неонатологическому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 и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акушерско-гинекологическому профилю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*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604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834130" y="1723927"/>
            <a:ext cx="5887607" cy="448651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арифы для оплаты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социально-значимых заболеваний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для основных поставщиков и соисполнителей (ВИЧ/СПИД/псих/</a:t>
            </a:r>
            <a:r>
              <a:rPr lang="ru-RU" sz="1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нарко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/туб/</a:t>
            </a:r>
            <a:r>
              <a:rPr lang="ru-RU" sz="1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онко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больного)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подушевой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 норматив на одного прикрепленного человека в месяц для МО, оказывающих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экстренную и неотложную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медицинскую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помощь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по восстановительному лечению, реабилитации, паллиативной помощи, сестринскому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уходу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 проведение </a:t>
            </a:r>
            <a:r>
              <a:rPr lang="ru-RU" sz="1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аутопсийного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 исследования в зависимости от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категории сложности, по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новым услугам для службы крови</a:t>
            </a:r>
            <a:endParaRPr lang="ru-RU" sz="1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для детей с онкологическими заболеваниями по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МЭТ (23 протокола)</a:t>
            </a: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для МО республиканского уровня по койко-дням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тарифы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 3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новые медицинские 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технологии</a:t>
            </a: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КЗГ с учетом сложности пролеченного случая по акушерско-гинекологическому  и </a:t>
            </a:r>
            <a:r>
              <a:rPr lang="ru-RU" sz="1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неонатологическому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профилям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КЗГ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с учетом сложности пролеченного случая (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инфаркт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миокарда, </a:t>
            </a: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инсульт, травматологический и онкологический профиль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) </a:t>
            </a:r>
            <a:endParaRPr lang="ru-RU" sz="1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предложения </a:t>
            </a:r>
            <a:r>
              <a:rPr lang="ru-RU" sz="1500" dirty="0">
                <a:latin typeface="Arial Narrow" panose="020B0606020202030204" pitchFamily="34" charset="0"/>
                <a:cs typeface="Times New Roman" panose="02020603050405020304" pitchFamily="18" charset="0"/>
              </a:rPr>
              <a:t>к методике расчета поправочных коэффициентов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19783" y="1007411"/>
            <a:ext cx="2120721" cy="329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2018 год</a:t>
            </a:r>
            <a:endParaRPr lang="ru-RU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0" y="1336724"/>
            <a:ext cx="209550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Рассчитаны</a:t>
            </a:r>
            <a:endParaRPr lang="ru-RU" sz="1400" b="1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60" y="3465727"/>
            <a:ext cx="209550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Разработаны</a:t>
            </a:r>
            <a:endParaRPr lang="ru-RU" sz="1400" b="1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92503"/>
            <a:ext cx="209550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</a:t>
            </a:r>
            <a:endParaRPr lang="ru-RU" sz="1400" b="1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4130" y="1336724"/>
            <a:ext cx="20955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Рассчитаны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4130" y="4234661"/>
            <a:ext cx="20955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Внедрены с 2019 г.</a:t>
            </a:r>
            <a:endParaRPr lang="ru-RU" sz="1400" b="1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6453" y="0"/>
            <a:ext cx="4761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latin typeface="Arial Narrow" panose="020B0606020202030204" pitchFamily="34" charset="0"/>
              </a:rPr>
              <a:t>Итоги по пересмотру тарифов*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721" y="6513360"/>
            <a:ext cx="1013419" cy="26161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721" y="6201750"/>
            <a:ext cx="1021433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1215" y="6111334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реализовано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00069" y="6447971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реализовано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13" y="1699313"/>
            <a:ext cx="5870441" cy="2192908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2448" y="4614371"/>
            <a:ext cx="5870441" cy="415498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</a:t>
            </a:r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272" y="5546288"/>
            <a:ext cx="5351458" cy="57708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13" y="5960138"/>
            <a:ext cx="5870441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12448" y="3921597"/>
            <a:ext cx="5873606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5261" y="1819211"/>
            <a:ext cx="5306469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5261" y="2250304"/>
            <a:ext cx="5306469" cy="415498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5261" y="3828564"/>
            <a:ext cx="5306469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5261" y="2755967"/>
            <a:ext cx="5306469" cy="57708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9729" y="5519725"/>
            <a:ext cx="5870441" cy="415498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050" b="1" dirty="0" smtClean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</a:t>
            </a:r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34130" y="5119423"/>
            <a:ext cx="20955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Разработаны</a:t>
            </a:r>
            <a:endParaRPr lang="ru-RU" sz="1400" b="1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045347"/>
            <a:ext cx="914399" cy="47307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4"/>
                </a:solidFill>
                <a:latin typeface="Arial Narrow" panose="020B0606020202030204" pitchFamily="34" charset="0"/>
              </a:rPr>
              <a:t>2019 год</a:t>
            </a:r>
            <a:endParaRPr lang="ru-RU" sz="1800" b="1" dirty="0">
              <a:solidFill>
                <a:schemeClr val="accent4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799" y="655855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" y="5214785"/>
            <a:ext cx="914398" cy="473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2020 год</a:t>
            </a:r>
            <a:endParaRPr lang="ru-RU" sz="1800" b="1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914400" y="123570"/>
            <a:ext cx="6826250" cy="473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Проект плана по пересмотру тарифов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91861" y="4215025"/>
            <a:ext cx="8606587" cy="1938992"/>
          </a:xfrm>
          <a:prstGeom prst="rect">
            <a:avLst/>
          </a:prstGeom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Внедрение КЗГ с учетом тяжести пролеченного случая (кардиохирургия, инфаркт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миокарда, инсульт,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травматология, инфекция)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омплексного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тарифа на больного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ВИЧ/СПИД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Тарифов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восстановительному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лечению и реабилитации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Пересмотр весовых коэффициентов КЗГ (основной перечень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предложений по оплате иногородних пациентов, иностранцев и общественных мероприятий в рамках финансирования скорой помощи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1386" y="928636"/>
            <a:ext cx="9116473" cy="138499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just">
              <a:buFont typeface="Arial" panose="020B0604020202020204" pitchFamily="34" charset="0"/>
              <a:buChar char="•"/>
              <a:defRPr sz="150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ru-RU" sz="1200" dirty="0" smtClean="0"/>
              <a:t>Выравнивание </a:t>
            </a:r>
            <a:r>
              <a:rPr lang="ru-RU" sz="1200" dirty="0"/>
              <a:t>тарифов на медицинские услуги, оказываемые при паллиативной помощи и сестринскому уходу, транспортировке квалифицированных специалистов и (или) больного санитарным </a:t>
            </a:r>
            <a:r>
              <a:rPr lang="ru-RU" sz="1200" dirty="0" smtClean="0"/>
              <a:t>автотранспортом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200" dirty="0" smtClean="0"/>
              <a:t>Пересмотр </a:t>
            </a:r>
            <a:r>
              <a:rPr lang="ru-RU" sz="1200" dirty="0"/>
              <a:t>тарифов на 2019 г</a:t>
            </a:r>
            <a:r>
              <a:rPr lang="ru-RU" sz="1200" dirty="0" smtClean="0"/>
              <a:t>. с учетом выделения бюджета на повышение заработной платы (низкооплачиваемым работникам, поручение Президента РК (до 30%)), перечня ВТМУ, включение в оплату ФСМС «уникальных» технологий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200" dirty="0" smtClean="0"/>
              <a:t>Внедрение тарифов </a:t>
            </a:r>
            <a:r>
              <a:rPr lang="ru-RU" sz="1200" dirty="0"/>
              <a:t>на услуги приемных покоев круглосуточных стационаров на </a:t>
            </a:r>
            <a:r>
              <a:rPr lang="ru-RU" sz="1200" dirty="0" err="1"/>
              <a:t>негоспитализированных</a:t>
            </a:r>
            <a:r>
              <a:rPr lang="ru-RU" sz="1200" dirty="0"/>
              <a:t> </a:t>
            </a:r>
            <a:r>
              <a:rPr lang="ru-RU" sz="1200" dirty="0" smtClean="0"/>
              <a:t>пациентов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91860" y="2960973"/>
            <a:ext cx="9018908" cy="46166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данных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фактических расходах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(восстановительное лечение и реабилитация, ВИЧ/СПИД)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анных по нормированию и хронометражу новых медицинских услуг в рамках ГОБМП и системе ОСМС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6711" y="5444857"/>
            <a:ext cx="1910861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ru-RU" sz="1400" dirty="0"/>
              <a:t>Сбор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96389" y="5412996"/>
            <a:ext cx="8683072" cy="46166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данных о фактических расходах (КПН АПП, в </a:t>
            </a:r>
            <a:r>
              <a:rPr lang="ru-RU" sz="120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села)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данных о фактических расходах (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противотуберкулезная, психиатрическая и наркологическая службы)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1384" y="3390169"/>
            <a:ext cx="910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dk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Предложения по совершенствованию Правил и Методики формирования тарифов на медицинские услуги, предоставляемые в рамках ГОБМП и (или) в системе ОСМС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48176" y="5830144"/>
            <a:ext cx="9106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Предложения по совершенствованию Правил и Методики формирования тарифов на медицинские услуги, предоставляемые в рамках ГОБМП и (или) в системе ОСМС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6710" y="5907087"/>
            <a:ext cx="1899135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ru-RU" sz="1400" dirty="0"/>
              <a:t>Пересмотр НПА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91860" y="889619"/>
            <a:ext cx="9125999" cy="2931437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4769" y="4261858"/>
            <a:ext cx="9125999" cy="2158903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2177" y="1853925"/>
            <a:ext cx="9075682" cy="120032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КЗГ с учетом тяжести пролеченного случая (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кардиохирургия, </a:t>
            </a: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инфаркт </a:t>
            </a:r>
            <a:r>
              <a:rPr lang="ru-RU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миокарда, инсульт, травматология</a:t>
            </a:r>
            <a:r>
              <a:rPr lang="kk-KZ" sz="1200" dirty="0"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kk-KZ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онкология, инфекция</a:t>
            </a: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Пересмотр весовых коэффициентов КЗГ (основной перечень)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Актуализация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тарифов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медицинские услуги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 учетом новой модели ГОБМП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системе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ОСМС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предложений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тарифам 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медицинской реабилитации 3 этапа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Подготовка предложений по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3-х компонентному тарифу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для службы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СПИД</a:t>
            </a:r>
            <a:endParaRPr lang="ru-RU" sz="12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6710" y="1803426"/>
            <a:ext cx="189913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Апробация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6710" y="2384585"/>
            <a:ext cx="189913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Совершенствование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66712" y="4687781"/>
            <a:ext cx="1910860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Совершенствование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2427" y="1250596"/>
            <a:ext cx="1887411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«Быстрые» победы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4298" y="2965795"/>
            <a:ext cx="189913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ru-RU" sz="1400" dirty="0"/>
              <a:t>Сбор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90161" y="3503831"/>
            <a:ext cx="189913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Arial Narrow" panose="020B0606020202030204" pitchFamily="34" charset="0"/>
              </a:defRPr>
            </a:lvl1pPr>
          </a:lstStyle>
          <a:p>
            <a:r>
              <a:rPr lang="ru-RU" sz="1400" dirty="0" smtClean="0"/>
              <a:t>Пересмотр НПА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075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260" y="0"/>
            <a:ext cx="94488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Пересмотр тарифов в связи с повышением заработной платы с 1 июня 2019 г. (1)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45380"/>
              </p:ext>
            </p:extLst>
          </p:nvPr>
        </p:nvGraphicFramePr>
        <p:xfrm>
          <a:off x="420129" y="952798"/>
          <a:ext cx="11294077" cy="57707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99454"/>
                <a:gridCol w="5108444"/>
                <a:gridCol w="4586179"/>
              </a:tblGrid>
              <a:tr h="35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Наименование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Примечание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902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осуществляетсяпо клинико-затратным группам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Базовая ставка увеличилась с 100 187,08 тенге                до 111 306,62 тенге, процент роста - 11%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 smtClean="0">
                          <a:effectLst/>
                        </a:rPr>
                        <a:t>Внесены </a:t>
                      </a:r>
                      <a:r>
                        <a:rPr lang="ru-RU" sz="1400" u="none" strike="noStrike" dirty="0">
                          <a:effectLst/>
                        </a:rPr>
                        <a:t>изменения в приложения касательно оплаты услуг ЭКМО (переведен в перечень оплаты по фактическим затратам</a:t>
                      </a:r>
                      <a:r>
                        <a:rPr lang="ru-RU" sz="140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Включены услуги </a:t>
                      </a:r>
                      <a:r>
                        <a:rPr lang="ru-RU" sz="1400" u="none" strike="noStrike" dirty="0">
                          <a:effectLst/>
                        </a:rPr>
                        <a:t>по лечению легочной гипертензии </a:t>
                      </a:r>
                      <a:r>
                        <a:rPr lang="ru-RU" sz="1400" u="none" strike="noStrike" dirty="0" err="1">
                          <a:effectLst/>
                        </a:rPr>
                        <a:t>моноксидом</a:t>
                      </a:r>
                      <a:r>
                        <a:rPr lang="ru-RU" sz="1400" u="none" strike="noStrike" dirty="0">
                          <a:effectLst/>
                        </a:rPr>
                        <a:t> азота (перечень КЗГ с дополнительным возмещением </a:t>
                      </a:r>
                      <a:r>
                        <a:rPr lang="ru-RU" sz="1400" u="none" strike="noStrike" dirty="0" smtClean="0">
                          <a:effectLst/>
                        </a:rPr>
                        <a:t>затрат)</a:t>
                      </a:r>
                    </a:p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Пересмотрен </a:t>
                      </a:r>
                      <a:r>
                        <a:rPr lang="ru-RU" sz="1400" u="none" strike="noStrike" dirty="0">
                          <a:effectLst/>
                        </a:rPr>
                        <a:t>механизм оплаты биологической терапии при НЯК, Крона (перечень КЗГ с дополнительным возмещением затрат)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181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 Приложение 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по клинико-затратным группам с учетом уровня сложности пролеченного случая по акушерско-гинекологическому профилю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 Приложение 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по клинико-затратным группам с учетом уровня сложности пролеченного случая по неонатологическому профилю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республиканским медицинским организациям, оказывающим специализированную медицинскую помощь в форме стационарной помощи, за пролеченный случай по расчетной средней стоимости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5 до 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18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республиканским медицинским организациям, оказывающим специализированную медицинскую помощь в форме стационарной помощи, за один койко-день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12 до 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15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республиканским медицинским организациям, оказывающим реабилитацию детям с онкозаболеваниями, за один койко-день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93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424546"/>
              </p:ext>
            </p:extLst>
          </p:nvPr>
        </p:nvGraphicFramePr>
        <p:xfrm>
          <a:off x="297712" y="1101559"/>
          <a:ext cx="11589488" cy="41372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1287"/>
                <a:gridCol w="5242065"/>
                <a:gridCol w="4706136"/>
              </a:tblGrid>
              <a:tr h="280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Примечание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56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Приложение 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для лечения детей с онкологическими заболеваниями по медико-экономическим тарифам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kern="1200" dirty="0">
                          <a:effectLst/>
                        </a:rPr>
                        <a:t>роста от 1-18%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</a:tr>
              <a:tr h="20307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Приложение 8</a:t>
                      </a:r>
                      <a:endParaRPr lang="ru-RU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Тарифы на медицинские услуги, оказываемые в рамках ГОБМП и в системе ОСМС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kern="1200" dirty="0">
                          <a:effectLst/>
                        </a:rPr>
                        <a:t>роста от 1 до 38 %. </a:t>
                      </a:r>
                      <a:br>
                        <a:rPr lang="ru-RU" sz="1400" u="none" strike="noStrike" kern="1200" dirty="0">
                          <a:effectLst/>
                        </a:rPr>
                      </a:br>
                      <a:r>
                        <a:rPr lang="ru-RU" sz="1400" u="none" strike="noStrike" kern="1200" dirty="0">
                          <a:effectLst/>
                        </a:rPr>
                        <a:t>Рассчитаны 3 новые услуги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:</a:t>
                      </a:r>
                    </a:p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1</a:t>
                      </a:r>
                      <a:r>
                        <a:rPr lang="ru-RU" sz="1400" u="none" strike="noStrike" kern="1200" dirty="0">
                          <a:effectLst/>
                        </a:rPr>
                        <a:t>) Молекулярно-цитогенетическое исследование с использованием ДНК-зондов (ФИШ-метод) для определения ALK -положительных генов стоимостью 113 401,32 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тенге; </a:t>
                      </a:r>
                      <a:r>
                        <a:rPr lang="ru-RU" sz="1400" u="none" strike="noStrike" kern="1200" dirty="0">
                          <a:effectLst/>
                        </a:rPr>
                        <a:t/>
                      </a:r>
                      <a:br>
                        <a:rPr lang="ru-RU" sz="1400" u="none" strike="noStrike" kern="1200" dirty="0">
                          <a:effectLst/>
                        </a:rPr>
                      </a:br>
                      <a:r>
                        <a:rPr lang="ru-RU" sz="1400" u="none" strike="noStrike" kern="1200" dirty="0">
                          <a:effectLst/>
                        </a:rPr>
                        <a:t>2) Применение </a:t>
                      </a:r>
                      <a:r>
                        <a:rPr lang="ru-RU" sz="1400" u="none" strike="noStrike" kern="1200" dirty="0" err="1">
                          <a:effectLst/>
                        </a:rPr>
                        <a:t>монооксида</a:t>
                      </a:r>
                      <a:r>
                        <a:rPr lang="ru-RU" sz="1400" u="none" strike="noStrike" kern="1200" dirty="0">
                          <a:effectLst/>
                        </a:rPr>
                        <a:t> азота в лечении легочной гипертензии (с учетом стоимости газовой смеси) у взрослых стоимостью 446 566,22 тенге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,</a:t>
                      </a:r>
                    </a:p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3</a:t>
                      </a:r>
                      <a:r>
                        <a:rPr lang="ru-RU" sz="1400" u="none" strike="noStrike" kern="1200" dirty="0">
                          <a:effectLst/>
                        </a:rPr>
                        <a:t>) Применение </a:t>
                      </a:r>
                      <a:r>
                        <a:rPr lang="ru-RU" sz="1400" u="none" strike="noStrike" kern="1200" dirty="0" err="1">
                          <a:effectLst/>
                        </a:rPr>
                        <a:t>монооксида</a:t>
                      </a:r>
                      <a:r>
                        <a:rPr lang="ru-RU" sz="1400" u="none" strike="noStrike" kern="1200" dirty="0">
                          <a:effectLst/>
                        </a:rPr>
                        <a:t> азота в лечении легочной гипертензии (с учетом стоимости газовой смеси) у детей стоимостью 479 434,16 тенге.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</a:tr>
              <a:tr h="4512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Приложение 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при оказании амбулаторно-поликлинической помощи 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КПН </a:t>
                      </a:r>
                      <a:r>
                        <a:rPr lang="ru-RU" sz="1400" u="none" strike="noStrike" kern="1200" dirty="0">
                          <a:effectLst/>
                        </a:rPr>
                        <a:t>увеличился с 819,21тенге до 945,48 тенге на одного жителя, процент роста 15%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2" marR="5372" marT="5372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8260" y="0"/>
            <a:ext cx="94488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Пересмотр тарифов в связи с повышением заработной платы с 1 июня 2019 г. (2)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1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Пересмотр тарифов в связи с повышением заработной платы с 1 июня 2019 г. (3)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2301"/>
              </p:ext>
            </p:extLst>
          </p:nvPr>
        </p:nvGraphicFramePr>
        <p:xfrm>
          <a:off x="287079" y="1095153"/>
          <a:ext cx="11536325" cy="55240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3756"/>
                <a:gridCol w="5218020"/>
                <a:gridCol w="4684549"/>
              </a:tblGrid>
              <a:tr h="244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Примечание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1750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КТ, оказываемые в рамках ГОБМП, возмещение затрат на которые осуществляется на одного онкологического больного в месяц, зарегистрированного в электронном регистре онкологических больных, за исключением больных со злокачественными новообразованиями лимфоидной и кроветворной ткани для областных, региональных, городских онкологических организаций и онкологических отделений многопрофильных клиник, оказывающих медицинскую помощь онкологическим больным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5 до 18%;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</a:tr>
              <a:tr h="157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по проведению исследований компонентов крови и услуги в области иммунологического типирования тканей (HLA-исследования), референс-исследований в службе крови, выделению гемопоэтических стволовых клеток из плацентарной крови и по производству компонентов донорской крови*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1 до 16%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</a:tr>
              <a:tr h="700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12 ПМК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Тарифы на медицинские услуги, оказываемые в рамках ГОБМП и в системе ОСМС, возмещение затрат на которые осуществляется по передвижным медицинским комплексам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7 до 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</a:tr>
              <a:tr h="1050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КТ на медицинские услуги, оказываемые в рамках ГОБМП и в системе ОСМС, возмещение затрат на которые осуществляется на одного больного с психическими и поведенческими расстройствами в месяц, зарегистрированного в  Регистре психических больных в разрезе регионов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9 до 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36" marR="8336" marT="833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068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Пересмотр тарифов в связи с повышением заработной платы с 1 июня 2019 г. (4)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44401"/>
              </p:ext>
            </p:extLst>
          </p:nvPr>
        </p:nvGraphicFramePr>
        <p:xfrm>
          <a:off x="297712" y="928688"/>
          <a:ext cx="11472531" cy="53914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1600"/>
                <a:gridCol w="6613451"/>
                <a:gridCol w="3487480"/>
              </a:tblGrid>
              <a:tr h="229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Примечание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1027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КТ на медицинские услуги, оказываемые в рамках ГОБМП и в системе ОСМС, возмещение затрат на которые осуществляется на одного больного с психическими и поведенческими расстройствами, вызванными употреблением психоактивных веществ в месяц, зарегистрированного в Регистре наркологических больных в разрезе регионов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9 до 16%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4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КТ на медицинские услуги, оказываемые в рамках ГОБМП и в системе ОСМС, возмещение затрат на которые осуществляется на одного ВИЧ-инфицированного и (или) больного синдромом приобретенного иммунодефицита в месяц в разрезе регионов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11 до 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6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Приложение 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КТ на медицинские услуги, оказываемые в рамках ГОБМП и в системе ОСМС, возмещение затрат на которые осуществляется на одного больного туберкулезом в месяц, зарегистрированного в Национальном регистре больных туберкулезом в разрезе регионов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7 до 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83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Тариф на медицинские услуги, оказываемые в рамках ГОБМП и в системе ОСМС, возмещение затрат на которые осуществляется медицинским организациям, оказывающим медицинскую помощь по восстановительному лечению и реабилитации лиц с неактивным туберкулезом и с повышенным риском заболевания туберкулезом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8 до 19%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76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Тариф на медицинские услуги, оказываемые в рамках ГОБМП и в системе ОСМС, возмещение затрат на которые осуществляется медицинским организациям на один пролеченный случай инфекционного профиля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4 до 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456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u="sng" dirty="0" smtClean="0">
                <a:latin typeface="Arial Narrow" panose="020B0606020202030204" pitchFamily="34" charset="0"/>
              </a:rPr>
              <a:t>Пересмотр тарифов в связи с повышением заработной платы с 1 июня 2019 г. (5)</a:t>
            </a:r>
            <a:endParaRPr lang="ru-RU" sz="2800" b="1" u="sng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72910"/>
              </p:ext>
            </p:extLst>
          </p:nvPr>
        </p:nvGraphicFramePr>
        <p:xfrm>
          <a:off x="287080" y="999128"/>
          <a:ext cx="11376837" cy="56628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6027"/>
                <a:gridCol w="6879265"/>
                <a:gridCol w="3051545"/>
              </a:tblGrid>
              <a:tr h="262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Примечание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433" marR="1433" marT="1433" marB="0" anchor="ctr"/>
                </a:tc>
              </a:tr>
              <a:tr h="615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Подушевой</a:t>
                      </a:r>
                      <a:r>
                        <a:rPr lang="ru-RU" sz="1400" u="none" strike="noStrike" dirty="0">
                          <a:effectLst/>
                        </a:rPr>
                        <a:t> норматив скорой помощи на одного прикрепленного человека для станции скорой медицинской помощи в рамках ГОБМП и в системе </a:t>
                      </a:r>
                      <a:r>
                        <a:rPr lang="ru-RU" sz="1400" u="none" strike="noStrike" dirty="0" smtClean="0">
                          <a:effectLst/>
                        </a:rPr>
                        <a:t>ОСМС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Подушевой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норматив увеличился с 192,56 тенге до 215,48 тенге, процент роста 12%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5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Тариф на медицинские услуги, оказываемые в рамках ГОБМП и в системе ОСМС, возмещение затрат на которые осуществляется за один вызов по транспортировке квалифицированных специалистов и (или) больного санитарным автотранспортом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6 до 14%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15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Приложение 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Тариф на медицинские услуги, оказываемые в рамках ГОБМП и в системе ОСМС, возмещение затрат на которые осуществляется по восстановительному лечению и реабилитации за один койко-день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Процент </a:t>
                      </a:r>
                      <a:r>
                        <a:rPr lang="ru-RU" sz="1400" u="none" strike="noStrike" dirty="0">
                          <a:effectLst/>
                        </a:rPr>
                        <a:t>роста от 6-14% (СМП) и 9% (СЗТ</a:t>
                      </a:r>
                      <a:r>
                        <a:rPr lang="ru-RU" sz="1400" u="none" strike="noStrike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74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страхования, возмещение затрат на которые осуществляется по паллиативной помощи за один койко-день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роста 10%</a:t>
                      </a:r>
                    </a:p>
                  </a:txBody>
                  <a:tcPr marL="9525" marR="9525" marT="9525" marB="0" anchor="ctr"/>
                </a:tc>
              </a:tr>
              <a:tr h="8174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страхования, возмещение затрат на которые осуществляется по сестринскому уходу за один койко-день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роста 11%</a:t>
                      </a:r>
                    </a:p>
                  </a:txBody>
                  <a:tcPr marL="9525" marR="9525" marT="9525" marB="0" anchor="ctr"/>
                </a:tc>
              </a:tr>
              <a:tr h="8174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страхования, возмещение затрат на которые осуществляется станциям скорой (экстренной) медицинской помощи за один вызов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роста 9%</a:t>
                      </a:r>
                    </a:p>
                  </a:txBody>
                  <a:tcPr marL="9525" marR="9525" marT="9525" marB="0" anchor="ctr"/>
                </a:tc>
              </a:tr>
              <a:tr h="8174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 на медицинские услуги, оказываемые в рамках гарантированного объема бесплатной медицинской помощи и в системе обязательного социального медицинского страхования, оплата которых осуществляется за один выезд мобильной бригады паллиативной помощи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 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1-го выезда мобильной бригады увеличился с 1816 до 1937 тенге, процент роста </a:t>
                      </a:r>
                      <a:r>
                        <a:rPr lang="ru-RU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4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52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latin typeface="Arial Narrow" panose="020B0606020202030204" pitchFamily="34" charset="0"/>
                <a:ea typeface="+mn-ea"/>
                <a:cs typeface="+mn-cs"/>
              </a:rPr>
              <a:t>Нормативная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266594"/>
            <a:ext cx="11730681" cy="507626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Кодекс Республики Казахстан от 18 сентября 2009 года № </a:t>
            </a:r>
            <a:r>
              <a:rPr lang="ru-RU" dirty="0" smtClean="0">
                <a:latin typeface="Arial Narrow" panose="020B0606020202030204" pitchFamily="34" charset="0"/>
              </a:rPr>
              <a:t>193-IV «</a:t>
            </a:r>
            <a:r>
              <a:rPr lang="ru-RU" b="1" dirty="0" smtClean="0">
                <a:latin typeface="Arial Narrow" panose="020B0606020202030204" pitchFamily="34" charset="0"/>
              </a:rPr>
              <a:t>О </a:t>
            </a:r>
            <a:r>
              <a:rPr lang="ru-RU" b="1" dirty="0">
                <a:latin typeface="Arial Narrow" panose="020B0606020202030204" pitchFamily="34" charset="0"/>
              </a:rPr>
              <a:t>здоровье народа и системе </a:t>
            </a:r>
            <a:r>
              <a:rPr lang="ru-RU" b="1" dirty="0" smtClean="0">
                <a:latin typeface="Arial Narrow" panose="020B0606020202030204" pitchFamily="34" charset="0"/>
              </a:rPr>
              <a:t>здравоохранения»</a:t>
            </a:r>
            <a:endParaRPr lang="ru-RU" b="1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Закон Республики Казахстан от 16 ноября 2015 года № 405-V </a:t>
            </a:r>
            <a:r>
              <a:rPr lang="ru-RU" dirty="0" smtClean="0">
                <a:latin typeface="Arial Narrow" panose="020B0606020202030204" pitchFamily="34" charset="0"/>
              </a:rPr>
              <a:t>ЗРК «</a:t>
            </a:r>
            <a:r>
              <a:rPr lang="ru-RU" b="1" dirty="0" smtClean="0">
                <a:latin typeface="Arial Narrow" panose="020B0606020202030204" pitchFamily="34" charset="0"/>
              </a:rPr>
              <a:t>Об </a:t>
            </a:r>
            <a:r>
              <a:rPr lang="ru-RU" b="1" dirty="0">
                <a:latin typeface="Arial Narrow" panose="020B0606020202030204" pitchFamily="34" charset="0"/>
              </a:rPr>
              <a:t>обязательном социальном медицинском </a:t>
            </a:r>
            <a:r>
              <a:rPr lang="ru-RU" b="1" dirty="0" smtClean="0">
                <a:latin typeface="Arial Narrow" panose="020B0606020202030204" pitchFamily="34" charset="0"/>
              </a:rPr>
              <a:t>страховании»</a:t>
            </a:r>
            <a:endParaRPr lang="ru-RU" b="1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Постановление Правительства Республики Казахстан от 31 декабря 2015 года № </a:t>
            </a:r>
            <a:r>
              <a:rPr lang="ru-RU" dirty="0" smtClean="0">
                <a:latin typeface="Arial Narrow" panose="020B0606020202030204" pitchFamily="34" charset="0"/>
              </a:rPr>
              <a:t>1193 «</a:t>
            </a:r>
            <a:r>
              <a:rPr lang="ru-RU" b="1" dirty="0" smtClean="0">
                <a:latin typeface="Arial Narrow" panose="020B0606020202030204" pitchFamily="34" charset="0"/>
              </a:rPr>
              <a:t>О </a:t>
            </a:r>
            <a:r>
              <a:rPr lang="ru-RU" b="1" dirty="0">
                <a:latin typeface="Arial Narrow" panose="020B0606020202030204" pitchFamily="34" charset="0"/>
              </a:rPr>
              <a:t>системе оплаты труда гражданских служащих, работников организаций, содержащихся за счет средств государственного бюджета, работников казенных </a:t>
            </a:r>
            <a:r>
              <a:rPr lang="ru-RU" b="1" dirty="0" smtClean="0">
                <a:latin typeface="Arial Narrow" panose="020B0606020202030204" pitchFamily="34" charset="0"/>
              </a:rPr>
              <a:t>предприятий»</a:t>
            </a:r>
            <a:endParaRPr lang="ru-RU" b="1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Приказ Министра здравоохранения Республики Казахстан от 7 февраля 2018 года № 52 «</a:t>
            </a:r>
            <a:r>
              <a:rPr lang="ru-RU" b="1" dirty="0" smtClean="0">
                <a:latin typeface="Arial Narrow" panose="020B0606020202030204" pitchFamily="34" charset="0"/>
              </a:rPr>
              <a:t>О </a:t>
            </a:r>
            <a:r>
              <a:rPr lang="ru-RU" b="1" dirty="0">
                <a:latin typeface="Arial Narrow" panose="020B0606020202030204" pitchFamily="34" charset="0"/>
              </a:rPr>
              <a:t>внесении изменений в приказ Министра здравоохранения Республики Казахстан от 26 ноября 2009 года № 801 "Об утверждении Методики формирования тарифов на медицинские услуги, предоставляемые в рамках гарантированного объема бесплатной медицинской помощи, финансируемой из республиканского </a:t>
            </a:r>
            <a:r>
              <a:rPr lang="ru-RU" b="1" dirty="0" smtClean="0">
                <a:latin typeface="Arial Narrow" panose="020B0606020202030204" pitchFamily="34" charset="0"/>
              </a:rPr>
              <a:t>бюджета" 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Приказ </a:t>
            </a:r>
            <a:r>
              <a:rPr lang="ru-RU" dirty="0" smtClean="0">
                <a:latin typeface="Arial Narrow" panose="020B0606020202030204" pitchFamily="34" charset="0"/>
              </a:rPr>
              <a:t>исполняющего обязанности Министра </a:t>
            </a:r>
            <a:r>
              <a:rPr lang="ru-RU" dirty="0">
                <a:latin typeface="Arial Narrow" panose="020B0606020202030204" pitchFamily="34" charset="0"/>
              </a:rPr>
              <a:t>здравоохранения Республики Казахстан от </a:t>
            </a:r>
            <a:r>
              <a:rPr lang="ru-RU" dirty="0" smtClean="0">
                <a:latin typeface="Arial Narrow" panose="020B0606020202030204" pitchFamily="34" charset="0"/>
              </a:rPr>
              <a:t>22 </a:t>
            </a:r>
            <a:r>
              <a:rPr lang="ru-RU" dirty="0">
                <a:latin typeface="Arial Narrow" panose="020B0606020202030204" pitchFamily="34" charset="0"/>
              </a:rPr>
              <a:t>февраля </a:t>
            </a:r>
            <a:r>
              <a:rPr lang="ru-RU" dirty="0" smtClean="0">
                <a:latin typeface="Arial Narrow" panose="020B0606020202030204" pitchFamily="34" charset="0"/>
              </a:rPr>
              <a:t>2019 </a:t>
            </a:r>
            <a:r>
              <a:rPr lang="ru-RU" dirty="0">
                <a:latin typeface="Arial Narrow" panose="020B0606020202030204" pitchFamily="34" charset="0"/>
              </a:rPr>
              <a:t>года № </a:t>
            </a:r>
            <a:r>
              <a:rPr lang="ru-RU" dirty="0" smtClean="0">
                <a:latin typeface="Arial Narrow" panose="020B0606020202030204" pitchFamily="34" charset="0"/>
              </a:rPr>
              <a:t>68 </a:t>
            </a:r>
            <a:r>
              <a:rPr lang="ru-RU" b="1" dirty="0" smtClean="0">
                <a:latin typeface="Arial Narrow" panose="020B0606020202030204" pitchFamily="34" charset="0"/>
              </a:rPr>
              <a:t>«Об утверждении Плана работ по формированию тарифов на медицинские услуги (комплекс медицинских услуг), оказываемые в рамках ГОБМП и (или) системе ОСМС на 2019 г.»</a:t>
            </a:r>
            <a:endParaRPr lang="ru-RU" b="1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Приказ </a:t>
            </a:r>
            <a:r>
              <a:rPr lang="ru-RU" dirty="0">
                <a:latin typeface="Arial Narrow" panose="020B0606020202030204" pitchFamily="34" charset="0"/>
              </a:rPr>
              <a:t>Министра здравоохранения Республики Казахстан от 7 апреля 2010 года № </a:t>
            </a:r>
            <a:r>
              <a:rPr lang="ru-RU" dirty="0" smtClean="0">
                <a:latin typeface="Arial Narrow" panose="020B0606020202030204" pitchFamily="34" charset="0"/>
              </a:rPr>
              <a:t>238 «</a:t>
            </a:r>
            <a:r>
              <a:rPr lang="ru-RU" b="1" dirty="0" smtClean="0">
                <a:latin typeface="Arial Narrow" panose="020B0606020202030204" pitchFamily="34" charset="0"/>
              </a:rPr>
              <a:t>Об утверждении типовых штатов и штатных нормативов организаций здравоохранения»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Приказ Министра здравоохранения Республики Казахстан от 8 декабря 2017 года № 931 «</a:t>
            </a:r>
            <a:r>
              <a:rPr lang="ru-RU" b="1" dirty="0">
                <a:latin typeface="Arial Narrow" panose="020B0606020202030204" pitchFamily="34" charset="0"/>
              </a:rPr>
              <a:t>Об утверждении Казахстанского национального лекарственного формуляра»</a:t>
            </a:r>
          </a:p>
          <a:p>
            <a:r>
              <a:rPr lang="ru-RU" dirty="0" smtClean="0"/>
              <a:t>Приказ </a:t>
            </a:r>
            <a:r>
              <a:rPr lang="ru-RU" dirty="0"/>
              <a:t>Министра здравоохранения Республики Казахстан от 18 июля 2018 года № </a:t>
            </a:r>
            <a:r>
              <a:rPr lang="ru-RU" dirty="0" smtClean="0"/>
              <a:t>434 «</a:t>
            </a:r>
            <a:r>
              <a:rPr lang="ru-RU" b="1" dirty="0" smtClean="0"/>
              <a:t>Об </a:t>
            </a:r>
            <a:r>
              <a:rPr lang="ru-RU" b="1" dirty="0"/>
              <a:t>утверждении списка лекарственных средств, изделий медицинского назначения </a:t>
            </a:r>
            <a:r>
              <a:rPr lang="ru-RU" b="1" dirty="0" smtClean="0"/>
              <a:t>в рамках гарантированного объема бесплатной медицинской помощи и в системе обязательного </a:t>
            </a:r>
            <a:r>
              <a:rPr lang="ru-RU" b="1" dirty="0"/>
              <a:t>социального медицинского страхования, закупаемых у </a:t>
            </a:r>
            <a:r>
              <a:rPr lang="ru-RU" b="1" dirty="0" smtClean="0"/>
              <a:t>Единого дистрибьютора </a:t>
            </a:r>
            <a:r>
              <a:rPr lang="ru-RU" b="1" dirty="0"/>
              <a:t>на 2019 </a:t>
            </a:r>
            <a:r>
              <a:rPr lang="ru-RU" b="1" dirty="0" smtClean="0"/>
              <a:t>год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pPr/>
              <a:t>2</a:t>
            </a:fld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30610"/>
            <a:ext cx="9893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Arial Narrow" panose="020B0606020202030204" pitchFamily="34" charset="0"/>
              </a:rPr>
              <a:t>Действующие тарифы на оказание медицинских услуг (Приказ №10)</a:t>
            </a:r>
            <a:endParaRPr lang="ru-RU" sz="2400" b="1" u="sng" dirty="0">
              <a:latin typeface="Arial Narrow" panose="020B0606020202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86633"/>
            <a:ext cx="2743200" cy="365125"/>
          </a:xfrm>
        </p:spPr>
        <p:txBody>
          <a:bodyPr/>
          <a:lstStyle/>
          <a:p>
            <a:r>
              <a:rPr lang="ru-RU" dirty="0" smtClean="0">
                <a:latin typeface="Arial Narrow" panose="020B0606020202030204" pitchFamily="34" charset="0"/>
              </a:rPr>
              <a:t>3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45788"/>
              </p:ext>
            </p:extLst>
          </p:nvPr>
        </p:nvGraphicFramePr>
        <p:xfrm>
          <a:off x="156520" y="890588"/>
          <a:ext cx="10280821" cy="550161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83876"/>
                <a:gridCol w="3196945"/>
              </a:tblGrid>
              <a:tr h="524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закупаемых услуг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>
                          <a:effectLst/>
                          <a:latin typeface="Arial Narrow" panose="020B0606020202030204" pitchFamily="34" charset="0"/>
                        </a:rPr>
                        <a:t>Тариф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Первичная медико-санитарная помощь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комплексный подушевой норматив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Стационарная помощь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клинико-затратные группы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Стационарозамещающая</a:t>
                      </a: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 помощь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клинико-затратные группы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Высокотехнологичные медицинские услуги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клинико-затратные группы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Стационарная помощь сельскому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комплексный подушевой норматив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онкологическим больным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комплексный тариф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 больным туберкулезом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комплексный тариф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больным психическими заболеваниями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  <a:latin typeface="Arial Narrow" panose="020B0606020202030204" pitchFamily="34" charset="0"/>
                        </a:rPr>
                        <a:t>комплексный тариф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больным наркоманией, алкоголизмом и ЦВАД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комплексный тариф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Медико-социальная помощь ВИЧ-инфицированным и больным СПИД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комплексный тариф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</a:t>
                      </a:r>
                      <a:r>
                        <a:rPr lang="ru-RU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онкогематологическим</a:t>
                      </a: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 больным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клинико-затратные группы, медико-экономический тариф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Скорая медицинская помощь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effectLst/>
                          <a:latin typeface="Arial Narrow" panose="020B0606020202030204" pitchFamily="34" charset="0"/>
                        </a:rPr>
                        <a:t>подушевой</a:t>
                      </a:r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 норматив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 больным инфекционными заболеваниями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пролеченный случай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Амбулаторный гемодиализ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услуга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4138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Медицинская помощь, связанная с транспортировкой квалифицированных специалистов и (или) больного санитарным транспортом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вызов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Восстановительное лечение и медицинская реабилитация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койко-день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Паллиативная помощь и сестринский уход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койко-день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Профилактические осмотры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услуга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Консультативно-диагностическая помощь, не входящая в КПН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услуга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37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Услуги патолого-анатомического бюро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услуга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Услуги по заготовке, переработке, хранению крови и ее компонентов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услуга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Амбулаторное лекарственное обеспечение отдельных категорий граждан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  <a:tr h="188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Лечение за рубежом за счет бюджетных средств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98" marR="6898" marT="68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 smtClean="0">
                <a:latin typeface="Arial Narrow" panose="020B0606020202030204" pitchFamily="34" charset="0"/>
              </a:rPr>
              <a:t>Алгоритм формирования тарифов</a:t>
            </a:r>
            <a:r>
              <a:rPr lang="ru-RU" sz="2400" u="sng" dirty="0" smtClean="0">
                <a:latin typeface="Arial Narrow" panose="020B0606020202030204" pitchFamily="34" charset="0"/>
              </a:rPr>
              <a:t>: Амбулаторно-поликлиническая помощь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893" y="887653"/>
            <a:ext cx="11425880" cy="5842661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комплексный </a:t>
            </a:r>
            <a:r>
              <a:rPr lang="ru-RU" sz="2000" dirty="0" err="1">
                <a:latin typeface="Arial Narrow" panose="020B0606020202030204" pitchFamily="34" charset="0"/>
              </a:rPr>
              <a:t>подушевой</a:t>
            </a:r>
            <a:r>
              <a:rPr lang="ru-RU" sz="2000" dirty="0">
                <a:latin typeface="Arial Narrow" panose="020B0606020202030204" pitchFamily="34" charset="0"/>
              </a:rPr>
              <a:t> норматив на оказание амбулаторно-поликлинической </a:t>
            </a:r>
            <a:r>
              <a:rPr lang="ru-RU" sz="2000" dirty="0" smtClean="0">
                <a:latin typeface="Arial Narrow" panose="020B0606020202030204" pitchFamily="34" charset="0"/>
              </a:rPr>
              <a:t>помощи  (определение стоимости </a:t>
            </a:r>
            <a:r>
              <a:rPr lang="ru-RU" sz="2000" dirty="0">
                <a:latin typeface="Arial Narrow" panose="020B0606020202030204" pitchFamily="34" charset="0"/>
              </a:rPr>
              <a:t>комплекса амбулаторно-поликлинических услуг </a:t>
            </a:r>
            <a:r>
              <a:rPr lang="ru-RU" sz="2000" dirty="0" smtClean="0">
                <a:latin typeface="Arial Narrow" panose="020B0606020202030204" pitchFamily="34" charset="0"/>
              </a:rPr>
              <a:t>на </a:t>
            </a:r>
            <a:r>
              <a:rPr lang="ru-RU" sz="2000" dirty="0">
                <a:latin typeface="Arial Narrow" panose="020B0606020202030204" pitchFamily="34" charset="0"/>
              </a:rPr>
              <a:t>одного прикрепленного человека</a:t>
            </a:r>
            <a:r>
              <a:rPr lang="ru-RU" sz="2000" dirty="0" smtClean="0">
                <a:latin typeface="Arial Narrow" panose="020B0606020202030204" pitchFamily="34" charset="0"/>
              </a:rPr>
              <a:t>, состоит </a:t>
            </a:r>
            <a:r>
              <a:rPr lang="ru-RU" sz="2000" dirty="0">
                <a:latin typeface="Arial Narrow" panose="020B0606020202030204" pitchFamily="34" charset="0"/>
              </a:rPr>
              <a:t>из гарантированного компонента КПН </a:t>
            </a:r>
            <a:r>
              <a:rPr lang="ru-RU" sz="2000" dirty="0" smtClean="0">
                <a:latin typeface="Arial Narrow" panose="020B0606020202030204" pitchFamily="34" charset="0"/>
              </a:rPr>
              <a:t>АПП, </a:t>
            </a:r>
            <a:r>
              <a:rPr lang="ru-RU" sz="2000" dirty="0">
                <a:latin typeface="Arial Narrow" panose="020B0606020202030204" pitchFamily="34" charset="0"/>
              </a:rPr>
              <a:t>стимулирующего компонента </a:t>
            </a:r>
            <a:r>
              <a:rPr lang="ru-RU" sz="2000" dirty="0" err="1" smtClean="0">
                <a:latin typeface="Arial Narrow" panose="020B0606020202030204" pitchFamily="34" charset="0"/>
              </a:rPr>
              <a:t>подушевого</a:t>
            </a:r>
            <a:r>
              <a:rPr lang="ru-RU" sz="2000" dirty="0" smtClean="0">
                <a:latin typeface="Arial Narrow" panose="020B0606020202030204" pitchFamily="34" charset="0"/>
              </a:rPr>
              <a:t> норматива и стимулирующего компонента </a:t>
            </a:r>
            <a:r>
              <a:rPr lang="ru-RU" sz="2000" dirty="0">
                <a:latin typeface="Arial Narrow" panose="020B0606020202030204" pitchFamily="34" charset="0"/>
              </a:rPr>
              <a:t>участковой </a:t>
            </a:r>
            <a:r>
              <a:rPr lang="ru-RU" sz="2000" dirty="0" smtClean="0">
                <a:latin typeface="Arial Narrow" panose="020B0606020202030204" pitchFamily="34" charset="0"/>
              </a:rPr>
              <a:t>службы)</a:t>
            </a: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тарифы </a:t>
            </a:r>
            <a:r>
              <a:rPr lang="ru-RU" sz="2000" dirty="0">
                <a:latin typeface="Arial Narrow" panose="020B0606020202030204" pitchFamily="34" charset="0"/>
              </a:rPr>
              <a:t>на медицинские услуги (</a:t>
            </a:r>
            <a:r>
              <a:rPr lang="ru-RU" sz="2000" i="1" dirty="0" smtClean="0">
                <a:latin typeface="Arial Narrow" panose="020B0606020202030204" pitchFamily="34" charset="0"/>
              </a:rPr>
              <a:t>определение </a:t>
            </a:r>
            <a:r>
              <a:rPr lang="ru-RU" sz="2000" i="1" dirty="0">
                <a:latin typeface="Arial Narrow" panose="020B0606020202030204" pitchFamily="34" charset="0"/>
              </a:rPr>
              <a:t>прямых и косвенных (накладных) расходов</a:t>
            </a:r>
            <a:r>
              <a:rPr lang="ru-RU" sz="2000" dirty="0">
                <a:latin typeface="Arial Narrow" panose="020B0606020202030204" pitchFamily="34" charset="0"/>
              </a:rPr>
              <a:t>)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тариф на услуги </a:t>
            </a:r>
            <a:r>
              <a:rPr lang="ru-RU" sz="2000" dirty="0">
                <a:latin typeface="Arial Narrow" panose="020B0606020202030204" pitchFamily="34" charset="0"/>
              </a:rPr>
              <a:t>передвижных медицинских </a:t>
            </a:r>
            <a:r>
              <a:rPr lang="ru-RU" sz="2000" dirty="0" smtClean="0">
                <a:latin typeface="Arial Narrow" panose="020B0606020202030204" pitchFamily="34" charset="0"/>
              </a:rPr>
              <a:t>комплексов на </a:t>
            </a:r>
            <a:r>
              <a:rPr lang="ru-RU" sz="2000" dirty="0">
                <a:latin typeface="Arial Narrow" panose="020B0606020202030204" pitchFamily="34" charset="0"/>
              </a:rPr>
              <a:t>одного человека </a:t>
            </a:r>
            <a:r>
              <a:rPr lang="ru-RU" sz="2000" dirty="0" smtClean="0">
                <a:latin typeface="Arial Narrow" panose="020B0606020202030204" pitchFamily="34" charset="0"/>
              </a:rPr>
              <a:t>(определение </a:t>
            </a:r>
            <a:r>
              <a:rPr lang="ru-RU" sz="2000" i="1" dirty="0" smtClean="0">
                <a:latin typeface="Arial Narrow" panose="020B0606020202030204" pitchFamily="34" charset="0"/>
              </a:rPr>
              <a:t>средних фактических расходов </a:t>
            </a:r>
            <a:r>
              <a:rPr lang="ru-RU" sz="2000" i="1" dirty="0">
                <a:latin typeface="Arial Narrow" panose="020B0606020202030204" pitchFamily="34" charset="0"/>
              </a:rPr>
              <a:t>на одного человека</a:t>
            </a:r>
            <a:r>
              <a:rPr lang="ru-R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94776" y="1880987"/>
            <a:ext cx="8401157" cy="22852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6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Комплексный </a:t>
            </a:r>
            <a:r>
              <a:rPr lang="ru-RU" sz="1400" b="1" u="sng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подушевой</a:t>
            </a:r>
            <a:r>
              <a:rPr lang="ru-RU" sz="1400" b="1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норматив: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Применяется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во многих странах ОЭСР 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 является основным механизмом оплаты услуг на уровне ПМСП : </a:t>
            </a:r>
          </a:p>
          <a:p>
            <a:pPr lvl="1">
              <a:buFont typeface="Wingdings" pitchFamily="2" charset="2"/>
              <a:buChar char="ü"/>
            </a:pPr>
            <a:r>
              <a:rPr lang="ru-RU" sz="105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Германия (100 €), Литва (от 19 до 97 € в зависимости от возраста), Великобритания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, Эстония, </a:t>
            </a:r>
            <a:r>
              <a:rPr lang="ru-RU" sz="105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Польша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, </a:t>
            </a:r>
            <a:r>
              <a:rPr lang="ru-RU" sz="105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Испания, Словакия, Чехия и </a:t>
            </a:r>
            <a:r>
              <a:rPr lang="ru-RU" sz="1050" dirty="0">
                <a:solidFill>
                  <a:srgbClr val="002060"/>
                </a:solidFill>
                <a:latin typeface="Arial Narrow" panose="020B0606020202030204" pitchFamily="34" charset="0"/>
              </a:rPr>
              <a:t>др. </a:t>
            </a:r>
            <a:endParaRPr lang="ru-RU" sz="105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КПН формируется делением  суммы выделенного бюджета на АПП на количество прикрепленного населения в месяц. 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КПН направлен на удержание роста расходов и оказание профилактических услуг </a:t>
            </a:r>
          </a:p>
          <a:p>
            <a:pPr lvl="0"/>
            <a:r>
              <a:rPr 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Общие тренды: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Часто используется в сочетании с другими видами тарифов: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оплата по факту за </a:t>
            </a:r>
            <a:r>
              <a:rPr lang="ru-RU" sz="12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скрининговые</a:t>
            </a:r>
            <a:r>
              <a:rPr lang="ru-RU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исследования,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комбинированные тарифы при хронических заболеваниях,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стимулирующие тарифом за достижение целевых индикаторов и др.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4760" y="4280552"/>
            <a:ext cx="7661190" cy="1277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Проблемы: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-Отсутствие </a:t>
            </a: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влияния на преемственность между амбулаторно-поликлиническим, стационарным уровнем и службой скорой медицинской </a:t>
            </a:r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помощи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-В тарифе не учтены капитальные затраты и амортизационные отчисления</a:t>
            </a:r>
          </a:p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Риски</a:t>
            </a:r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</a:p>
          <a:p>
            <a:pPr lvl="0"/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-Ограничение </a:t>
            </a: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доступности пациентов  к консультативно-диагностической помощи с целью экономии средств</a:t>
            </a:r>
          </a:p>
          <a:p>
            <a:pPr lvl="0"/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-Износ </a:t>
            </a:r>
            <a:r>
              <a:rPr lang="ru-RU" sz="1100" dirty="0">
                <a:solidFill>
                  <a:srgbClr val="002060"/>
                </a:solidFill>
                <a:latin typeface="Arial Narrow" panose="020B0606020202030204" pitchFamily="34" charset="0"/>
              </a:rPr>
              <a:t>основных средств вследствие отсутствия возможности для их </a:t>
            </a:r>
            <a:r>
              <a:rPr lang="ru-RU" sz="11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обновления</a:t>
            </a:r>
            <a:endParaRPr lang="ru-RU" sz="7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700"/>
            <a:ext cx="9687698" cy="825103"/>
          </a:xfrm>
        </p:spPr>
        <p:txBody>
          <a:bodyPr>
            <a:normAutofit/>
          </a:bodyPr>
          <a:lstStyle/>
          <a:p>
            <a:pPr fontAlgn="b">
              <a:spcBef>
                <a:spcPts val="0"/>
              </a:spcBef>
            </a:pPr>
            <a:r>
              <a:rPr lang="ru-RU" sz="2400" b="1" u="sng" dirty="0">
                <a:latin typeface="Arial Narrow" panose="020B0606020202030204" pitchFamily="34" charset="0"/>
              </a:rPr>
              <a:t>Алгоритм формирования </a:t>
            </a:r>
            <a:r>
              <a:rPr lang="ru-RU" sz="2400" b="1" u="sng" dirty="0" smtClean="0">
                <a:latin typeface="Arial Narrow" panose="020B0606020202030204" pitchFamily="34" charset="0"/>
              </a:rPr>
              <a:t>тарифов</a:t>
            </a:r>
            <a:r>
              <a:rPr lang="ru-RU" sz="2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: Стационарная и </a:t>
            </a:r>
            <a:r>
              <a:rPr lang="ru-RU" sz="2400" u="sng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2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помощь</a:t>
            </a:r>
            <a:endParaRPr lang="ru-RU" sz="24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за </a:t>
            </a:r>
            <a:r>
              <a:rPr lang="ru-RU" dirty="0">
                <a:latin typeface="Arial Narrow" panose="020B0606020202030204" pitchFamily="34" charset="0"/>
              </a:rPr>
              <a:t>один </a:t>
            </a:r>
            <a:r>
              <a:rPr lang="ru-RU" dirty="0" smtClean="0">
                <a:latin typeface="Arial Narrow" panose="020B0606020202030204" pitchFamily="34" charset="0"/>
              </a:rPr>
              <a:t>койко-день;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 </a:t>
            </a:r>
            <a:r>
              <a:rPr lang="ru-RU" dirty="0">
                <a:latin typeface="Arial Narrow" panose="020B0606020202030204" pitchFamily="34" charset="0"/>
              </a:rPr>
              <a:t>один пролеченный случай по расчетной средней </a:t>
            </a:r>
            <a:r>
              <a:rPr lang="ru-RU" dirty="0" smtClean="0">
                <a:latin typeface="Arial Narrow" panose="020B0606020202030204" pitchFamily="34" charset="0"/>
              </a:rPr>
              <a:t>стоимости;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 </a:t>
            </a:r>
            <a:r>
              <a:rPr lang="ru-RU" dirty="0">
                <a:latin typeface="Arial Narrow" panose="020B0606020202030204" pitchFamily="34" charset="0"/>
              </a:rPr>
              <a:t>один пролеченный случай по медико-экономическим </a:t>
            </a:r>
            <a:r>
              <a:rPr lang="ru-RU" dirty="0" smtClean="0">
                <a:latin typeface="Arial Narrow" panose="020B0606020202030204" pitchFamily="34" charset="0"/>
              </a:rPr>
              <a:t>тарифам;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 </a:t>
            </a:r>
            <a:r>
              <a:rPr lang="ru-RU" dirty="0">
                <a:latin typeface="Arial Narrow" panose="020B0606020202030204" pitchFamily="34" charset="0"/>
              </a:rPr>
              <a:t>один пролеченный случай по фактическим расходам по перечню заболеваний, операций и манипуляций, утвержденному уполномоченным </a:t>
            </a:r>
            <a:r>
              <a:rPr lang="ru-RU" dirty="0" smtClean="0">
                <a:latin typeface="Arial Narrow" panose="020B0606020202030204" pitchFamily="34" charset="0"/>
              </a:rPr>
              <a:t>органом;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за </a:t>
            </a:r>
            <a:r>
              <a:rPr lang="ru-RU" dirty="0">
                <a:latin typeface="Arial Narrow" panose="020B0606020202030204" pitchFamily="34" charset="0"/>
              </a:rPr>
              <a:t>один пролеченный случай по </a:t>
            </a:r>
            <a:r>
              <a:rPr lang="ru-RU" dirty="0" smtClean="0">
                <a:latin typeface="Arial Narrow" panose="020B0606020202030204" pitchFamily="34" charset="0"/>
              </a:rPr>
              <a:t>клинико-затратным группам </a:t>
            </a:r>
            <a:r>
              <a:rPr lang="ru-RU" dirty="0">
                <a:latin typeface="Arial Narrow" panose="020B0606020202030204" pitchFamily="34" charset="0"/>
              </a:rPr>
              <a:t>с учетом коэффициента </a:t>
            </a:r>
            <a:r>
              <a:rPr lang="ru-RU" dirty="0" err="1" smtClean="0">
                <a:latin typeface="Arial Narrow" panose="020B0606020202030204" pitchFamily="34" charset="0"/>
              </a:rPr>
              <a:t>затратоемкости</a:t>
            </a:r>
            <a:r>
              <a:rPr lang="ru-RU" dirty="0" smtClean="0">
                <a:latin typeface="Arial Narrow" panose="020B0606020202030204" pitchFamily="34" charset="0"/>
              </a:rPr>
              <a:t> (</a:t>
            </a:r>
            <a:r>
              <a:rPr lang="ru-RU" dirty="0">
                <a:latin typeface="Arial Narrow" panose="020B0606020202030204" pitchFamily="34" charset="0"/>
              </a:rPr>
              <a:t>клинически однородные группы заболеваний, сходные по затратам на их </a:t>
            </a:r>
            <a:r>
              <a:rPr lang="ru-RU" dirty="0" smtClean="0">
                <a:latin typeface="Arial Narrow" panose="020B0606020202030204" pitchFamily="34" charset="0"/>
              </a:rPr>
              <a:t>лечение)</a:t>
            </a:r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Стрелка вниз 114"/>
          <p:cNvSpPr/>
          <p:nvPr/>
        </p:nvSpPr>
        <p:spPr>
          <a:xfrm rot="18888486">
            <a:off x="5892547" y="2927483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1" name="Стрелка вниз 110"/>
          <p:cNvSpPr/>
          <p:nvPr/>
        </p:nvSpPr>
        <p:spPr>
          <a:xfrm rot="2419208">
            <a:off x="4380018" y="2876419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5" name="Овал 104"/>
          <p:cNvSpPr/>
          <p:nvPr/>
        </p:nvSpPr>
        <p:spPr bwMode="auto">
          <a:xfrm>
            <a:off x="6566998" y="3320015"/>
            <a:ext cx="27940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3" name="Овал 102"/>
          <p:cNvSpPr/>
          <p:nvPr/>
        </p:nvSpPr>
        <p:spPr bwMode="auto">
          <a:xfrm>
            <a:off x="3806703" y="3355817"/>
            <a:ext cx="241300" cy="26193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061" y="121228"/>
            <a:ext cx="9363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Стационарная </a:t>
            </a:r>
            <a:r>
              <a:rPr lang="ru-RU" sz="20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и </a:t>
            </a:r>
            <a:r>
              <a:rPr lang="ru-RU" sz="2000" b="1" u="sng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20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помощь: </a:t>
            </a:r>
            <a:r>
              <a:rPr lang="ru-RU" sz="2000" u="sng" dirty="0" smtClean="0">
                <a:latin typeface="Arial Narrow" panose="020B0606020202030204" pitchFamily="34" charset="0"/>
              </a:rPr>
              <a:t>Действующая логика формирования КЗГ</a:t>
            </a:r>
            <a:endParaRPr lang="ru-RU" sz="2000" u="sng" dirty="0">
              <a:latin typeface="Arial Narrow" panose="020B0606020202030204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3129068" y="930203"/>
            <a:ext cx="4550228" cy="2167272"/>
            <a:chOff x="838200" y="2939144"/>
            <a:chExt cx="4550228" cy="2167272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838200" y="2939144"/>
              <a:ext cx="4550228" cy="2167272"/>
              <a:chOff x="838200" y="2939143"/>
              <a:chExt cx="4550228" cy="2536371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838200" y="2939143"/>
                <a:ext cx="4550228" cy="163286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36" name="Прямая соединительная линия 35"/>
              <p:cNvCxnSpPr>
                <a:stCxn id="34" idx="2"/>
                <a:endCxn id="37" idx="2"/>
              </p:cNvCxnSpPr>
              <p:nvPr/>
            </p:nvCxnSpPr>
            <p:spPr>
              <a:xfrm>
                <a:off x="838200" y="3020786"/>
                <a:ext cx="1861457" cy="2394857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Овал 36"/>
              <p:cNvSpPr/>
              <p:nvPr/>
            </p:nvSpPr>
            <p:spPr>
              <a:xfrm>
                <a:off x="2699657" y="5355771"/>
                <a:ext cx="827314" cy="119743"/>
              </a:xfrm>
              <a:prstGeom prst="ellipse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40" name="Прямая соединительная линия 39"/>
              <p:cNvCxnSpPr>
                <a:stCxn id="34" idx="6"/>
                <a:endCxn id="37" idx="6"/>
              </p:cNvCxnSpPr>
              <p:nvPr/>
            </p:nvCxnSpPr>
            <p:spPr>
              <a:xfrm flipH="1">
                <a:off x="3526971" y="3020786"/>
                <a:ext cx="1861457" cy="2394857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Овал 41"/>
            <p:cNvSpPr/>
            <p:nvPr/>
          </p:nvSpPr>
          <p:spPr bwMode="auto">
            <a:xfrm>
              <a:off x="1445985" y="3270250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3" name="Овал 42"/>
            <p:cNvSpPr/>
            <p:nvPr/>
          </p:nvSpPr>
          <p:spPr bwMode="auto">
            <a:xfrm>
              <a:off x="1703614" y="3587750"/>
              <a:ext cx="241300" cy="26193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4" name="Равнобедренный треугольник 43"/>
            <p:cNvSpPr/>
            <p:nvPr/>
          </p:nvSpPr>
          <p:spPr bwMode="auto">
            <a:xfrm>
              <a:off x="1927678" y="3226707"/>
              <a:ext cx="215900" cy="220662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5" name="Равнобедренный треугольник 44"/>
            <p:cNvSpPr/>
            <p:nvPr/>
          </p:nvSpPr>
          <p:spPr bwMode="auto">
            <a:xfrm>
              <a:off x="2254250" y="3539332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6" name="Овал 45"/>
            <p:cNvSpPr/>
            <p:nvPr/>
          </p:nvSpPr>
          <p:spPr bwMode="auto">
            <a:xfrm>
              <a:off x="2579007" y="3299049"/>
              <a:ext cx="241300" cy="26193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7" name="Овал 46"/>
            <p:cNvSpPr/>
            <p:nvPr/>
          </p:nvSpPr>
          <p:spPr bwMode="auto">
            <a:xfrm>
              <a:off x="2699657" y="3587750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8" name="Овал 47"/>
            <p:cNvSpPr/>
            <p:nvPr/>
          </p:nvSpPr>
          <p:spPr bwMode="auto">
            <a:xfrm>
              <a:off x="2941864" y="3215366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49" name="Равнобедренный треугольник 48"/>
            <p:cNvSpPr/>
            <p:nvPr/>
          </p:nvSpPr>
          <p:spPr bwMode="auto">
            <a:xfrm>
              <a:off x="3072491" y="3739355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0" name="Овал 49"/>
            <p:cNvSpPr/>
            <p:nvPr/>
          </p:nvSpPr>
          <p:spPr bwMode="auto">
            <a:xfrm>
              <a:off x="4170136" y="3139281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1" name="Овал 50"/>
            <p:cNvSpPr/>
            <p:nvPr/>
          </p:nvSpPr>
          <p:spPr bwMode="auto">
            <a:xfrm>
              <a:off x="2012950" y="3854563"/>
              <a:ext cx="241300" cy="26193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2" name="Равнобедренный треугольник 51"/>
            <p:cNvSpPr/>
            <p:nvPr/>
          </p:nvSpPr>
          <p:spPr bwMode="auto">
            <a:xfrm>
              <a:off x="2461078" y="3764870"/>
              <a:ext cx="215900" cy="220662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3" name="Овал 52"/>
            <p:cNvSpPr/>
            <p:nvPr/>
          </p:nvSpPr>
          <p:spPr bwMode="auto">
            <a:xfrm>
              <a:off x="3894365" y="3166949"/>
              <a:ext cx="241300" cy="26193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4" name="Овал 53"/>
            <p:cNvSpPr/>
            <p:nvPr/>
          </p:nvSpPr>
          <p:spPr bwMode="auto">
            <a:xfrm>
              <a:off x="2315028" y="4232385"/>
              <a:ext cx="241300" cy="26193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Равнобедренный треугольник 54"/>
            <p:cNvSpPr/>
            <p:nvPr/>
          </p:nvSpPr>
          <p:spPr bwMode="auto">
            <a:xfrm>
              <a:off x="2668813" y="4218214"/>
              <a:ext cx="215900" cy="220662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6" name="Овал 55"/>
            <p:cNvSpPr/>
            <p:nvPr/>
          </p:nvSpPr>
          <p:spPr bwMode="auto">
            <a:xfrm>
              <a:off x="2951841" y="4176711"/>
              <a:ext cx="241300" cy="26193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7" name="Овал 56"/>
            <p:cNvSpPr/>
            <p:nvPr/>
          </p:nvSpPr>
          <p:spPr bwMode="auto">
            <a:xfrm>
              <a:off x="2469242" y="4534202"/>
              <a:ext cx="241300" cy="26193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8" name="Равнобедренный треугольник 57"/>
            <p:cNvSpPr/>
            <p:nvPr/>
          </p:nvSpPr>
          <p:spPr bwMode="auto">
            <a:xfrm>
              <a:off x="3012620" y="4591162"/>
              <a:ext cx="215900" cy="220662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Овал 58"/>
            <p:cNvSpPr/>
            <p:nvPr/>
          </p:nvSpPr>
          <p:spPr bwMode="auto">
            <a:xfrm>
              <a:off x="3425371" y="4591162"/>
              <a:ext cx="241300" cy="261937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0" name="Овал 59"/>
            <p:cNvSpPr/>
            <p:nvPr/>
          </p:nvSpPr>
          <p:spPr bwMode="auto">
            <a:xfrm>
              <a:off x="3396342" y="3649663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1" name="Равнобедренный треугольник 60"/>
            <p:cNvSpPr/>
            <p:nvPr/>
          </p:nvSpPr>
          <p:spPr bwMode="auto">
            <a:xfrm>
              <a:off x="3919765" y="3930873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2" name="Овал 61"/>
            <p:cNvSpPr/>
            <p:nvPr/>
          </p:nvSpPr>
          <p:spPr bwMode="auto">
            <a:xfrm>
              <a:off x="4458325" y="3456781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3" name="Овал 62"/>
            <p:cNvSpPr/>
            <p:nvPr/>
          </p:nvSpPr>
          <p:spPr bwMode="auto">
            <a:xfrm>
              <a:off x="3397249" y="3205954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4" name="Равнобедренный треугольник 63"/>
            <p:cNvSpPr/>
            <p:nvPr/>
          </p:nvSpPr>
          <p:spPr bwMode="auto">
            <a:xfrm>
              <a:off x="4195536" y="3774274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5" name="Овал 64"/>
            <p:cNvSpPr/>
            <p:nvPr/>
          </p:nvSpPr>
          <p:spPr bwMode="auto">
            <a:xfrm>
              <a:off x="4650921" y="3167062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6" name="Овал 65"/>
            <p:cNvSpPr/>
            <p:nvPr/>
          </p:nvSpPr>
          <p:spPr bwMode="auto">
            <a:xfrm>
              <a:off x="3288392" y="4011045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7" name="Равнобедренный треугольник 66"/>
            <p:cNvSpPr/>
            <p:nvPr/>
          </p:nvSpPr>
          <p:spPr bwMode="auto">
            <a:xfrm>
              <a:off x="3902529" y="3636848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Овал 67"/>
            <p:cNvSpPr/>
            <p:nvPr/>
          </p:nvSpPr>
          <p:spPr bwMode="auto">
            <a:xfrm>
              <a:off x="2209800" y="3203232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9" name="Овал 68"/>
            <p:cNvSpPr/>
            <p:nvPr/>
          </p:nvSpPr>
          <p:spPr bwMode="auto">
            <a:xfrm>
              <a:off x="3741964" y="4232385"/>
              <a:ext cx="279400" cy="317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0" name="Равнобедренный треугольник 69"/>
            <p:cNvSpPr/>
            <p:nvPr/>
          </p:nvSpPr>
          <p:spPr bwMode="auto">
            <a:xfrm>
              <a:off x="2769366" y="4676317"/>
              <a:ext cx="215900" cy="220663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1" name="Овал 70"/>
            <p:cNvSpPr/>
            <p:nvPr/>
          </p:nvSpPr>
          <p:spPr bwMode="auto">
            <a:xfrm>
              <a:off x="3208563" y="4391473"/>
              <a:ext cx="241300" cy="2619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 Narrow" panose="020B0606020202030204" pitchFamily="34" charset="0"/>
              </a:endParaRPr>
            </a:p>
          </p:txBody>
        </p:sp>
      </p:grpSp>
      <p:sp>
        <p:nvSpPr>
          <p:cNvPr id="74" name="Блок-схема: магнитный диск 73"/>
          <p:cNvSpPr/>
          <p:nvPr/>
        </p:nvSpPr>
        <p:spPr>
          <a:xfrm>
            <a:off x="3620739" y="3277964"/>
            <a:ext cx="988786" cy="838200"/>
          </a:xfrm>
          <a:prstGeom prst="flowChartMagneticDisk">
            <a:avLst/>
          </a:prstGeom>
          <a:solidFill>
            <a:srgbClr val="FFFFFF">
              <a:alpha val="0"/>
            </a:srgb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75" name="Блок-схема: магнитный диск 74"/>
          <p:cNvSpPr/>
          <p:nvPr/>
        </p:nvSpPr>
        <p:spPr>
          <a:xfrm>
            <a:off x="3064088" y="4210047"/>
            <a:ext cx="988786" cy="838200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магнитный диск 75"/>
          <p:cNvSpPr/>
          <p:nvPr/>
        </p:nvSpPr>
        <p:spPr>
          <a:xfrm>
            <a:off x="4226138" y="4220509"/>
            <a:ext cx="988786" cy="838200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5777192" y="3273636"/>
            <a:ext cx="2141763" cy="1777352"/>
            <a:chOff x="3379108" y="5049006"/>
            <a:chExt cx="2141763" cy="1777352"/>
          </a:xfrm>
        </p:grpSpPr>
        <p:sp>
          <p:nvSpPr>
            <p:cNvPr id="73" name="Блок-схема: магнитный диск 72"/>
            <p:cNvSpPr/>
            <p:nvPr/>
          </p:nvSpPr>
          <p:spPr>
            <a:xfrm>
              <a:off x="3873501" y="5049006"/>
              <a:ext cx="988786" cy="838200"/>
            </a:xfrm>
            <a:prstGeom prst="flowChartMagneticDisk">
              <a:avLst/>
            </a:prstGeom>
            <a:solidFill>
              <a:srgbClr val="FFFFFF">
                <a:alpha val="0"/>
              </a:srgbClr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Блок-схема: магнитный диск 76"/>
            <p:cNvSpPr/>
            <p:nvPr/>
          </p:nvSpPr>
          <p:spPr>
            <a:xfrm>
              <a:off x="3379108" y="5988158"/>
              <a:ext cx="988786" cy="838200"/>
            </a:xfrm>
            <a:prstGeom prst="flowChartMagneticDisk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Блок-схема: магнитный диск 77"/>
            <p:cNvSpPr/>
            <p:nvPr/>
          </p:nvSpPr>
          <p:spPr>
            <a:xfrm>
              <a:off x="4532085" y="5988158"/>
              <a:ext cx="988786" cy="838200"/>
            </a:xfrm>
            <a:prstGeom prst="flowChartMagneticDisk">
              <a:avLst/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620739" y="2844158"/>
            <a:ext cx="9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МКБ 10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97890" y="2861650"/>
            <a:ext cx="92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МКБ 9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3" name="Овал 82"/>
          <p:cNvSpPr/>
          <p:nvPr/>
        </p:nvSpPr>
        <p:spPr bwMode="auto">
          <a:xfrm>
            <a:off x="3635253" y="3566095"/>
            <a:ext cx="241300" cy="261937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4" name="Овал 83"/>
          <p:cNvSpPr/>
          <p:nvPr/>
        </p:nvSpPr>
        <p:spPr bwMode="auto">
          <a:xfrm>
            <a:off x="3873832" y="3828032"/>
            <a:ext cx="241300" cy="261937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5" name="Овал 84"/>
          <p:cNvSpPr/>
          <p:nvPr/>
        </p:nvSpPr>
        <p:spPr bwMode="auto">
          <a:xfrm>
            <a:off x="4016253" y="3566095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6" name="Овал 85"/>
          <p:cNvSpPr/>
          <p:nvPr/>
        </p:nvSpPr>
        <p:spPr bwMode="auto">
          <a:xfrm>
            <a:off x="4250295" y="3828031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7" name="Овал 86"/>
          <p:cNvSpPr/>
          <p:nvPr/>
        </p:nvSpPr>
        <p:spPr bwMode="auto">
          <a:xfrm>
            <a:off x="4303818" y="3555199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8" name="Овал 87"/>
          <p:cNvSpPr/>
          <p:nvPr/>
        </p:nvSpPr>
        <p:spPr bwMode="auto">
          <a:xfrm>
            <a:off x="4380018" y="4505247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9" name="Овал 88"/>
          <p:cNvSpPr/>
          <p:nvPr/>
        </p:nvSpPr>
        <p:spPr bwMode="auto">
          <a:xfrm>
            <a:off x="4706588" y="4505247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4967846" y="4636216"/>
            <a:ext cx="241300" cy="2619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1" name="Овал 90"/>
          <p:cNvSpPr/>
          <p:nvPr/>
        </p:nvSpPr>
        <p:spPr bwMode="auto">
          <a:xfrm>
            <a:off x="3129067" y="4629148"/>
            <a:ext cx="241300" cy="261937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2" name="Овал 91"/>
          <p:cNvSpPr/>
          <p:nvPr/>
        </p:nvSpPr>
        <p:spPr bwMode="auto">
          <a:xfrm>
            <a:off x="3701616" y="4505248"/>
            <a:ext cx="241300" cy="261937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3" name="Равнобедренный треугольник 92"/>
          <p:cNvSpPr/>
          <p:nvPr/>
        </p:nvSpPr>
        <p:spPr bwMode="auto">
          <a:xfrm>
            <a:off x="6378454" y="3566095"/>
            <a:ext cx="215900" cy="220663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4" name="Равнобедренный треугольник 93"/>
          <p:cNvSpPr/>
          <p:nvPr/>
        </p:nvSpPr>
        <p:spPr bwMode="auto">
          <a:xfrm>
            <a:off x="6532667" y="3786758"/>
            <a:ext cx="215900" cy="220663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5" name="Равнобедренный треугольник 94"/>
          <p:cNvSpPr/>
          <p:nvPr/>
        </p:nvSpPr>
        <p:spPr bwMode="auto">
          <a:xfrm>
            <a:off x="5798961" y="4503767"/>
            <a:ext cx="215900" cy="220663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6" name="Равнобедренный треугольник 95"/>
          <p:cNvSpPr/>
          <p:nvPr/>
        </p:nvSpPr>
        <p:spPr bwMode="auto">
          <a:xfrm>
            <a:off x="6459048" y="4734696"/>
            <a:ext cx="215900" cy="220663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7" name="Равнобедренный треугольник 96"/>
          <p:cNvSpPr/>
          <p:nvPr/>
        </p:nvSpPr>
        <p:spPr bwMode="auto">
          <a:xfrm>
            <a:off x="6738306" y="3575837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8" name="Равнобедренный треугольник 97"/>
          <p:cNvSpPr/>
          <p:nvPr/>
        </p:nvSpPr>
        <p:spPr bwMode="auto">
          <a:xfrm>
            <a:off x="6833839" y="3817137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9" name="Равнобедренный треугольник 98"/>
          <p:cNvSpPr/>
          <p:nvPr/>
        </p:nvSpPr>
        <p:spPr bwMode="auto">
          <a:xfrm>
            <a:off x="7018161" y="3535353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0" name="Равнобедренный треугольник 99"/>
          <p:cNvSpPr/>
          <p:nvPr/>
        </p:nvSpPr>
        <p:spPr bwMode="auto">
          <a:xfrm>
            <a:off x="7114319" y="4612276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4" name="Овал 103"/>
          <p:cNvSpPr/>
          <p:nvPr/>
        </p:nvSpPr>
        <p:spPr bwMode="auto">
          <a:xfrm>
            <a:off x="3393953" y="4498179"/>
            <a:ext cx="241300" cy="26193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1" name="Равнобедренный треугольник 100"/>
          <p:cNvSpPr/>
          <p:nvPr/>
        </p:nvSpPr>
        <p:spPr bwMode="auto">
          <a:xfrm>
            <a:off x="7355446" y="4525885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2" name="Равнобедренный треугольник 101"/>
          <p:cNvSpPr/>
          <p:nvPr/>
        </p:nvSpPr>
        <p:spPr bwMode="auto">
          <a:xfrm>
            <a:off x="7571346" y="4607654"/>
            <a:ext cx="215900" cy="220662"/>
          </a:xfrm>
          <a:prstGeom prst="triangl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6" name="Овал 105"/>
          <p:cNvSpPr/>
          <p:nvPr/>
        </p:nvSpPr>
        <p:spPr bwMode="auto">
          <a:xfrm>
            <a:off x="6062033" y="4662885"/>
            <a:ext cx="27940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207222" y="4140748"/>
            <a:ext cx="74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Narrow" panose="020B0606020202030204" pitchFamily="34" charset="0"/>
              </a:rPr>
              <a:t>взр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93541" y="4149836"/>
            <a:ext cx="74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 Narrow" panose="020B0606020202030204" pitchFamily="34" charset="0"/>
              </a:rPr>
              <a:t>взр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503386" y="4140748"/>
            <a:ext cx="74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дет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181898" y="4138912"/>
            <a:ext cx="74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дет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2" name="Стрелка вниз 111"/>
          <p:cNvSpPr/>
          <p:nvPr/>
        </p:nvSpPr>
        <p:spPr>
          <a:xfrm rot="2419208">
            <a:off x="3073814" y="3779863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3" name="Стрелка вниз 112"/>
          <p:cNvSpPr/>
          <p:nvPr/>
        </p:nvSpPr>
        <p:spPr>
          <a:xfrm rot="19183989">
            <a:off x="4662220" y="3764309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4" name="Стрелка вниз 113"/>
          <p:cNvSpPr/>
          <p:nvPr/>
        </p:nvSpPr>
        <p:spPr>
          <a:xfrm rot="2419208">
            <a:off x="5750965" y="3779864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6" name="Стрелка вниз 115"/>
          <p:cNvSpPr/>
          <p:nvPr/>
        </p:nvSpPr>
        <p:spPr>
          <a:xfrm rot="18724216">
            <a:off x="7386224" y="3773808"/>
            <a:ext cx="447220" cy="449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5450476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Текущая проблема: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</a:rPr>
              <a:t>Не учитывает тяжесть пролеченного случая в зависимости от тяжести сопутствующего заболевания, совокупной тяжести операции и диагноза, массы тела новорожденного и других клинических признаков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86633"/>
            <a:ext cx="2743200" cy="365125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432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5008130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anose="020B0606020202030204" pitchFamily="34" charset="0"/>
              </a:rPr>
              <a:t>Хирургия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4234" y="2242074"/>
            <a:ext cx="12216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anose="020B0606020202030204" pitchFamily="34" charset="0"/>
              </a:rPr>
              <a:t>Терапия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33399" y="980618"/>
            <a:ext cx="11397343" cy="1462597"/>
          </a:xfrm>
          <a:prstGeom prst="downArrow">
            <a:avLst>
              <a:gd name="adj1" fmla="val 89764"/>
              <a:gd name="adj2" fmla="val 79334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919536" y="980618"/>
            <a:ext cx="7886700" cy="50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935456" y="3221132"/>
            <a:ext cx="7886700" cy="50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512535155"/>
              </p:ext>
            </p:extLst>
          </p:nvPr>
        </p:nvGraphicFramePr>
        <p:xfrm>
          <a:off x="143220" y="4920080"/>
          <a:ext cx="11798408" cy="187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260188476"/>
              </p:ext>
            </p:extLst>
          </p:nvPr>
        </p:nvGraphicFramePr>
        <p:xfrm>
          <a:off x="132334" y="2301704"/>
          <a:ext cx="11798408" cy="187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986393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Возраст ребенка на момент поступления в стационар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≤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28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дней 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Код основного диагноза из классов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XVI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(Р00-Р96), 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XVII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(</a:t>
            </a:r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Q00-Q99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 МКБ10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220" y="3938747"/>
            <a:ext cx="1444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Р00-Р96</a:t>
            </a:r>
          </a:p>
          <a:p>
            <a:pPr algn="ctr"/>
            <a:r>
              <a:rPr lang="en-US" sz="1600" b="1" dirty="0" smtClean="0">
                <a:latin typeface="Arial Narrow" panose="020B0606020202030204" pitchFamily="34" charset="0"/>
              </a:rPr>
              <a:t>Q00-Q99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3343" y="3949279"/>
            <a:ext cx="1391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± </a:t>
            </a:r>
            <a:r>
              <a:rPr lang="ru-RU" sz="3200" dirty="0" smtClean="0">
                <a:latin typeface="Arial Narrow" panose="020B0606020202030204" pitchFamily="34" charset="0"/>
              </a:rPr>
              <a:t>48 ч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9231" y="3846414"/>
            <a:ext cx="14443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[0-750</a:t>
            </a:r>
            <a:r>
              <a:rPr lang="ru-RU" sz="1600" b="1" dirty="0" smtClean="0">
                <a:latin typeface="Arial Narrow" panose="020B0606020202030204" pitchFamily="34" charset="0"/>
              </a:rPr>
              <a:t>]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[751-999</a:t>
            </a:r>
            <a:r>
              <a:rPr lang="ru-RU" sz="1600" b="1" dirty="0" smtClean="0">
                <a:latin typeface="Arial Narrow" panose="020B0606020202030204" pitchFamily="34" charset="0"/>
              </a:rPr>
              <a:t>]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[1000-1499</a:t>
            </a:r>
            <a:r>
              <a:rPr lang="ru-RU" sz="1600" b="1" dirty="0" smtClean="0">
                <a:latin typeface="Arial Narrow" panose="020B0606020202030204" pitchFamily="34" charset="0"/>
              </a:rPr>
              <a:t>]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[1500-2499</a:t>
            </a:r>
            <a:r>
              <a:rPr lang="ru-RU" sz="1600" b="1" dirty="0" smtClean="0">
                <a:latin typeface="Arial Narrow" panose="020B0606020202030204" pitchFamily="34" charset="0"/>
              </a:rPr>
              <a:t>]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&gt;=2500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0383" y="3919937"/>
            <a:ext cx="2394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выписан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самовольный уход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переведен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</a:rPr>
              <a:t>умер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5686" y="3846414"/>
            <a:ext cx="2764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Дорогостоящие процедуры</a:t>
            </a:r>
          </a:p>
          <a:p>
            <a:pPr algn="ctr"/>
            <a:r>
              <a:rPr lang="ru-RU" sz="1200" dirty="0" err="1" smtClean="0">
                <a:latin typeface="Arial Narrow" panose="020B0606020202030204" pitchFamily="34" charset="0"/>
              </a:rPr>
              <a:t>Сурфактанты</a:t>
            </a:r>
            <a:endParaRPr lang="ru-RU" sz="1200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Антибактериальные препараты</a:t>
            </a:r>
          </a:p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Иммуноглобулины</a:t>
            </a:r>
          </a:p>
          <a:p>
            <a:pPr algn="ctr"/>
            <a:r>
              <a:rPr lang="ru-RU" sz="1200" dirty="0" smtClean="0">
                <a:latin typeface="Arial Narrow" panose="020B0606020202030204" pitchFamily="34" charset="0"/>
              </a:rPr>
              <a:t>Парентеральное питание </a:t>
            </a:r>
            <a:r>
              <a:rPr lang="en-US" sz="1200" dirty="0" smtClean="0">
                <a:latin typeface="Arial Narrow" panose="020B0606020202030204" pitchFamily="34" charset="0"/>
              </a:rPr>
              <a:t>&gt;168</a:t>
            </a:r>
            <a:r>
              <a:rPr lang="ru-RU" sz="1200" dirty="0" smtClean="0">
                <a:latin typeface="Arial Narrow" panose="020B0606020202030204" pitchFamily="34" charset="0"/>
              </a:rPr>
              <a:t> ч</a:t>
            </a:r>
          </a:p>
          <a:p>
            <a:pPr algn="ctr"/>
            <a:r>
              <a:rPr lang="ru-RU" sz="1200" dirty="0" err="1" smtClean="0">
                <a:latin typeface="Arial Narrow" panose="020B0606020202030204" pitchFamily="34" charset="0"/>
              </a:rPr>
              <a:t>Орфанные</a:t>
            </a:r>
            <a:r>
              <a:rPr lang="ru-RU" sz="1200" dirty="0" smtClean="0">
                <a:latin typeface="Arial Narrow" panose="020B0606020202030204" pitchFamily="34" charset="0"/>
              </a:rPr>
              <a:t> препараты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799" y="6508400"/>
            <a:ext cx="2743200" cy="365125"/>
          </a:xfrm>
        </p:spPr>
        <p:txBody>
          <a:bodyPr/>
          <a:lstStyle/>
          <a:p>
            <a:r>
              <a:rPr lang="ru-RU" sz="1600" dirty="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66086"/>
            <a:ext cx="9539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Стационарная и </a:t>
            </a:r>
            <a:r>
              <a:rPr lang="ru-RU" sz="2400" b="1" u="sng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24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помощь: </a:t>
            </a:r>
            <a:r>
              <a:rPr lang="ru-RU" sz="2400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Критерии</a:t>
            </a:r>
            <a:r>
              <a:rPr lang="ru-RU" sz="2400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, влияющие на формирование КЗГ по </a:t>
            </a:r>
            <a:r>
              <a:rPr lang="ru-RU" sz="2400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неонатологии (с учетом тяжести пролеченного случая) </a:t>
            </a:r>
            <a:endParaRPr lang="ru-RU" sz="2400" u="sng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034663" y="964900"/>
            <a:ext cx="9688285" cy="1343246"/>
          </a:xfrm>
          <a:prstGeom prst="downArrow">
            <a:avLst>
              <a:gd name="adj1" fmla="val 90059"/>
              <a:gd name="adj2" fmla="val 8176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919536" y="799382"/>
            <a:ext cx="7886700" cy="50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935456" y="3039896"/>
            <a:ext cx="7886700" cy="505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993247434"/>
              </p:ext>
            </p:extLst>
          </p:nvPr>
        </p:nvGraphicFramePr>
        <p:xfrm>
          <a:off x="47338" y="2101492"/>
          <a:ext cx="11798408" cy="187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0934" y="904480"/>
            <a:ext cx="6215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Пол пациента – женский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Код основного диагноза из класса </a:t>
            </a:r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XV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(О00-О99) МКБ10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514" y="1933567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Терапия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514" y="4537838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Хирургия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236367717"/>
              </p:ext>
            </p:extLst>
          </p:nvPr>
        </p:nvGraphicFramePr>
        <p:xfrm>
          <a:off x="109709" y="4691727"/>
          <a:ext cx="11798408" cy="187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774495" y="3804806"/>
            <a:ext cx="3364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b="1" dirty="0">
                <a:latin typeface="Arial Narrow" panose="020B0606020202030204" pitchFamily="34" charset="0"/>
              </a:rPr>
              <a:t>в течении 42 дня включительно от даты родов или аборта (из первого случая)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57" y="3922286"/>
            <a:ext cx="131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О00-О99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6028" y="3814564"/>
            <a:ext cx="2830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Анемия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Туберкулез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Кровотечение в родах/послеродовом периоде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2658" y="3815686"/>
            <a:ext cx="228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Значительные/</a:t>
            </a:r>
            <a:r>
              <a:rPr lang="ru-RU" sz="1400" b="1" dirty="0" err="1" smtClean="0">
                <a:latin typeface="Arial Narrow" panose="020B0606020202030204" pitchFamily="34" charset="0"/>
              </a:rPr>
              <a:t>незначи</a:t>
            </a:r>
            <a:r>
              <a:rPr lang="ru-RU" sz="1400" b="1" dirty="0" smtClean="0">
                <a:latin typeface="Arial Narrow" panose="020B0606020202030204" pitchFamily="34" charset="0"/>
              </a:rPr>
              <a:t>-тельные по тяжести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8657" y="3804806"/>
            <a:ext cx="1807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Живорожденный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Мертворожденный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Многоплодные роды и </a:t>
            </a:r>
            <a:r>
              <a:rPr lang="ru-RU" sz="1400" b="1" dirty="0" err="1" smtClean="0">
                <a:latin typeface="Arial Narrow" panose="020B0606020202030204" pitchFamily="34" charset="0"/>
              </a:rPr>
              <a:t>тд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4828" y="6242050"/>
            <a:ext cx="228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Значительные/</a:t>
            </a:r>
            <a:r>
              <a:rPr lang="ru-RU" sz="1400" b="1" dirty="0" err="1" smtClean="0">
                <a:latin typeface="Arial Narrow" panose="020B0606020202030204" pitchFamily="34" charset="0"/>
              </a:rPr>
              <a:t>незначи</a:t>
            </a:r>
            <a:r>
              <a:rPr lang="ru-RU" sz="1400" b="1" dirty="0" smtClean="0">
                <a:latin typeface="Arial Narrow" panose="020B0606020202030204" pitchFamily="34" charset="0"/>
              </a:rPr>
              <a:t>-тельные по тяжести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8657" y="6242050"/>
            <a:ext cx="3291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Кесарево сечение или любая другая (в рамках одного пролеченного случая)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51611"/>
            <a:ext cx="944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Стационарная и </a:t>
            </a:r>
            <a:r>
              <a:rPr lang="ru-RU" sz="2000" b="1" u="sng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20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помощь: </a:t>
            </a:r>
            <a:r>
              <a:rPr lang="ru-RU" sz="2000" u="sng" dirty="0" smtClean="0">
                <a:latin typeface="Arial Narrow" panose="020B0606020202030204" pitchFamily="34" charset="0"/>
                <a:cs typeface="Times New Roman" pitchFamily="18" charset="0"/>
              </a:rPr>
              <a:t>Критерии</a:t>
            </a:r>
            <a:r>
              <a:rPr lang="ru-RU" sz="2000" u="sng" dirty="0">
                <a:latin typeface="Arial Narrow" panose="020B0606020202030204" pitchFamily="34" charset="0"/>
                <a:cs typeface="Times New Roman" pitchFamily="18" charset="0"/>
              </a:rPr>
              <a:t>, влияющие на формирование КЗГ по акушерскому профилю </a:t>
            </a:r>
            <a:r>
              <a:rPr lang="ru-RU" sz="2000" u="sng" dirty="0" smtClean="0">
                <a:latin typeface="Arial Narrow" panose="020B0606020202030204" pitchFamily="34" charset="0"/>
                <a:cs typeface="Times New Roman" pitchFamily="18" charset="0"/>
              </a:rPr>
              <a:t>(с учетом тяжести пролеченного случая)</a:t>
            </a:r>
            <a:endParaRPr lang="ru-RU" sz="2000" u="sng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>
                <a:latin typeface="Arial Narrow" panose="020B0606020202030204" pitchFamily="34" charset="0"/>
              </a:rPr>
              <a:t>9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Стационарная и </a:t>
            </a:r>
            <a:r>
              <a:rPr lang="ru-RU" sz="2400" b="1" u="sng" dirty="0" err="1">
                <a:solidFill>
                  <a:srgbClr val="000000"/>
                </a:solidFill>
                <a:latin typeface="Arial Narrow" panose="020B0606020202030204" pitchFamily="34" charset="0"/>
              </a:rPr>
              <a:t>стационарозамещающая</a:t>
            </a:r>
            <a:r>
              <a:rPr lang="ru-RU" sz="2400" b="1" u="sng" dirty="0">
                <a:solidFill>
                  <a:srgbClr val="000000"/>
                </a:solidFill>
                <a:latin typeface="Arial Narrow" panose="020B0606020202030204" pitchFamily="34" charset="0"/>
              </a:rPr>
              <a:t> помощь</a:t>
            </a:r>
            <a:r>
              <a:rPr lang="ru-RU" sz="2400" b="1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: </a:t>
            </a:r>
            <a:r>
              <a:rPr lang="ru-RU" sz="2400" u="sng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другие методы оплаты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3684" y="2398910"/>
            <a:ext cx="3229592" cy="161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Область применения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РГКП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"Республиканский научно-практический центр медико-социальных проблем наркомании"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г. Павлодар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РГКП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"Национальный центр проблем туберкулеза" г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 Алматы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Оказание восстановительного лечения и реабилитации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Сестринский уход и паллиативная помощь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0808" y="2785937"/>
            <a:ext cx="26779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Область применения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8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Республиканских медицинских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организаций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Оказание инфекционной помощи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28584" y="2785938"/>
            <a:ext cx="241856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Область применения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РГКП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«Национальный центр педиатрии и детской хирургии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КФ «</a:t>
            </a:r>
            <a:r>
              <a:rPr lang="en-US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UMC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»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759" y="1680431"/>
            <a:ext cx="3229592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 </a:t>
            </a:r>
            <a:endParaRPr lang="ru-RU" sz="11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Д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ля</a:t>
            </a:r>
            <a:r>
              <a:rPr lang="en-US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оплаты случаев с одинаковыми диагнозами, но с разной длительностью лечения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7576" y="1680431"/>
            <a:ext cx="26779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</a:t>
            </a:r>
            <a:endParaRPr lang="ru-RU" sz="11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Для  оплаты  инфекционной, реабилитационной помощи на уровне республиканских МО</a:t>
            </a:r>
            <a:endParaRPr lang="ru-RU" sz="1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8584" y="1686433"/>
            <a:ext cx="241856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</a:t>
            </a:r>
            <a:endParaRPr lang="ru-RU" sz="1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Для оплаты услуг детской </a:t>
            </a:r>
            <a:r>
              <a:rPr lang="ru-RU" sz="11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онкогематологии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и связан с блоками терапии</a:t>
            </a:r>
            <a:endParaRPr lang="ru-RU" sz="1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19126" y="2785939"/>
            <a:ext cx="2553474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Область применения</a:t>
            </a:r>
          </a:p>
          <a:p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Для  возмещения затрат на операции согласно списку,  определенному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уполномоченным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органом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90017" y="1692219"/>
            <a:ext cx="2555101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Цель</a:t>
            </a:r>
            <a:endParaRPr lang="ru-RU" sz="1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Для оплаты новых и редких операций</a:t>
            </a:r>
          </a:p>
          <a:p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 </a:t>
            </a:r>
            <a:endParaRPr lang="ru-RU" sz="11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326" y="5823500"/>
            <a:ext cx="3238308" cy="938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Пути дальнейшего развития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Разработка тарифа в разрезе профиля оказываемой помощи;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Перевод к тарифу по клинико-затратным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группам (по возможности)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8424" y="5823500"/>
            <a:ext cx="2677943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Пути дальнейшего развития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Перевод к тарифу по клинико-затратным группам;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8584" y="5820634"/>
            <a:ext cx="2418568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Пути дальнейшего развития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Перевод к тарифу по клинико-затратным </a:t>
            </a: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группам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12973" y="5823500"/>
            <a:ext cx="2555102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Пути дальнейшего развития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Дальнейший перевод в  тариф </a:t>
            </a: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по клинико-затратным группам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при наборе достаточного количества пролеченных случаев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9326" y="4271712"/>
            <a:ext cx="3243140" cy="12772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000" b="1">
                <a:latin typeface="Century Gothic" panose="020B0502020202020204" pitchFamily="34" charset="0"/>
              </a:defRPr>
            </a:lvl1pPr>
          </a:lstStyle>
          <a:p>
            <a:r>
              <a:rPr lang="ru-RU" sz="1100" dirty="0">
                <a:solidFill>
                  <a:srgbClr val="C00000"/>
                </a:solidFill>
                <a:latin typeface="Arial Narrow" panose="020B0606020202030204" pitchFamily="34" charset="0"/>
              </a:rPr>
              <a:t>Международный </a:t>
            </a:r>
            <a:r>
              <a:rPr lang="ru-RU" sz="11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опыт</a:t>
            </a:r>
          </a:p>
          <a:p>
            <a:pPr>
              <a:buFont typeface="Wingdings" pitchFamily="2" charset="2"/>
              <a:buChar char="ü"/>
            </a:pPr>
            <a:r>
              <a:rPr lang="ru-RU" sz="1100" b="0" dirty="0" smtClean="0">
                <a:latin typeface="Arial Narrow" panose="020B0606020202030204" pitchFamily="34" charset="0"/>
              </a:rPr>
              <a:t>Данный тариф широко применяется </a:t>
            </a:r>
            <a:r>
              <a:rPr lang="ru-RU" sz="1100" b="0" dirty="0">
                <a:latin typeface="Arial Narrow" panose="020B0606020202030204" pitchFamily="34" charset="0"/>
              </a:rPr>
              <a:t>в странах ближнего, дальнего зарубежья и странах </a:t>
            </a:r>
            <a:r>
              <a:rPr lang="ru-RU" sz="1100" b="0" dirty="0" smtClean="0">
                <a:latin typeface="Arial Narrow" panose="020B0606020202030204" pitchFamily="34" charset="0"/>
              </a:rPr>
              <a:t>ОЭСР для оплаты хосписов и психиатрии. </a:t>
            </a:r>
          </a:p>
          <a:p>
            <a:pPr>
              <a:buFont typeface="Wingdings" pitchFamily="2" charset="2"/>
              <a:buChar char="ü"/>
            </a:pPr>
            <a:r>
              <a:rPr lang="ru-RU" sz="1100" b="0" dirty="0" smtClean="0">
                <a:latin typeface="Arial Narrow" panose="020B0606020202030204" pitchFamily="34" charset="0"/>
              </a:rPr>
              <a:t>В последнем случае наблюдается тенденция постепенного перехода на тариф по клинико-затратным группам.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1633" y="4271712"/>
            <a:ext cx="2677943" cy="9387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Международный </a:t>
            </a:r>
            <a:r>
              <a:rPr lang="ru-RU" sz="11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опыт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 smtClean="0">
                <a:latin typeface="Arial Narrow" panose="020B0606020202030204" pitchFamily="34" charset="0"/>
              </a:rPr>
              <a:t>В странах ОЭСР идет тенденция перевода оплаты реабилитационной помощи на тариф по клинико-затратным группам</a:t>
            </a:r>
          </a:p>
          <a:p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8584" y="4271712"/>
            <a:ext cx="2418568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Международный опыт</a:t>
            </a:r>
          </a:p>
          <a:p>
            <a:pPr>
              <a:buFont typeface="Wingdings" pitchFamily="2" charset="2"/>
              <a:buChar char="ü"/>
            </a:pPr>
            <a:r>
              <a:rPr lang="kk-KZ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Данный тариф в Кыргызстане, России применялся как переходный от </a:t>
            </a:r>
            <a:r>
              <a:rPr lang="kk-KZ" sz="1100" dirty="0">
                <a:solidFill>
                  <a:prstClr val="black"/>
                </a:solidFill>
                <a:latin typeface="Arial Narrow" panose="020B0606020202030204" pitchFamily="34" charset="0"/>
              </a:rPr>
              <a:t>сметного финансирования, оплаты за пролеченный случай </a:t>
            </a:r>
            <a:r>
              <a:rPr lang="kk-KZ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к тарифу по клинико-затратным группам</a:t>
            </a:r>
          </a:p>
          <a:p>
            <a:pPr>
              <a:buFont typeface="Wingdings" pitchFamily="2" charset="2"/>
              <a:buChar char="ü"/>
            </a:pPr>
            <a:r>
              <a:rPr lang="kk-KZ" sz="1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 странах ОЭСР возмещается по клинико-затратным группам</a:t>
            </a:r>
            <a:endParaRPr lang="ru-RU" sz="10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96522" y="4271712"/>
            <a:ext cx="2542092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Международный опыт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>
                <a:solidFill>
                  <a:prstClr val="black"/>
                </a:solidFill>
                <a:latin typeface="Arial Narrow" panose="020B0606020202030204" pitchFamily="34" charset="0"/>
              </a:rPr>
              <a:t>В США, в системе обязательного медицинского страхования применяется при оплате отдельных случаев по фактическим затратам только для «экстремально дорогих» услуг 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1591361" y="-258031"/>
            <a:ext cx="510983" cy="3209609"/>
          </a:xfrm>
          <a:prstGeom prst="homePlate">
            <a:avLst>
              <a:gd name="adj" fmla="val 30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Тариф за один койко-день</a:t>
            </a:r>
          </a:p>
        </p:txBody>
      </p:sp>
      <p:sp>
        <p:nvSpPr>
          <p:cNvPr id="21" name="Пятиугольник 20"/>
          <p:cNvSpPr/>
          <p:nvPr/>
        </p:nvSpPr>
        <p:spPr>
          <a:xfrm rot="5400000">
            <a:off x="4706720" y="68329"/>
            <a:ext cx="510983" cy="2592747"/>
          </a:xfrm>
          <a:prstGeom prst="homePlate">
            <a:avLst>
              <a:gd name="adj" fmla="val 30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Тариф по расчетной средней стоимости за пролеченный случай </a:t>
            </a:r>
          </a:p>
        </p:txBody>
      </p:sp>
      <p:sp>
        <p:nvSpPr>
          <p:cNvPr id="22" name="Пятиугольник 21"/>
          <p:cNvSpPr/>
          <p:nvPr/>
        </p:nvSpPr>
        <p:spPr>
          <a:xfrm rot="5400000">
            <a:off x="7400332" y="191250"/>
            <a:ext cx="510983" cy="2364834"/>
          </a:xfrm>
          <a:prstGeom prst="homePlate">
            <a:avLst>
              <a:gd name="adj" fmla="val 30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Тариф по медико-экономическим тарифам</a:t>
            </a:r>
          </a:p>
        </p:txBody>
      </p:sp>
      <p:sp>
        <p:nvSpPr>
          <p:cNvPr id="23" name="Пятиугольник 22"/>
          <p:cNvSpPr/>
          <p:nvPr/>
        </p:nvSpPr>
        <p:spPr>
          <a:xfrm rot="5400000">
            <a:off x="10196107" y="71956"/>
            <a:ext cx="510983" cy="2603422"/>
          </a:xfrm>
          <a:prstGeom prst="homePlate">
            <a:avLst>
              <a:gd name="adj" fmla="val 30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Тариф за один пролеченный случай по фактическим расходам</a:t>
            </a:r>
          </a:p>
        </p:txBody>
      </p:sp>
    </p:spTree>
    <p:extLst>
      <p:ext uri="{BB962C8B-B14F-4D97-AF65-F5344CB8AC3E}">
        <p14:creationId xmlns:p14="http://schemas.microsoft.com/office/powerpoint/2010/main" val="41604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Основной шаблон_русский язык" id="{0A8C7656-F76C-46AA-85A7-DD27892E43C5}" vid="{0ADB2EDF-CF78-462B-9A14-B510D6C061E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Основной шаблон_русский язык</Template>
  <TotalTime>41595</TotalTime>
  <Words>3397</Words>
  <Application>Microsoft Office PowerPoint</Application>
  <PresentationFormat>Произвольный</PresentationFormat>
  <Paragraphs>449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Нормативная база</vt:lpstr>
      <vt:lpstr>Презентация PowerPoint</vt:lpstr>
      <vt:lpstr>Алгоритм формирования тарифов: Амбулаторно-поликлиническая помощь</vt:lpstr>
      <vt:lpstr>Алгоритм формирования тарифов: Стационарная и стационарозамещающая помощь</vt:lpstr>
      <vt:lpstr>Презентация PowerPoint</vt:lpstr>
      <vt:lpstr>Презентация PowerPoint</vt:lpstr>
      <vt:lpstr>Презентация PowerPoint</vt:lpstr>
      <vt:lpstr>Стационарная и стационарозамещающая помощь: другие методы оплаты</vt:lpstr>
      <vt:lpstr>Алгоритм формирования тарифов: специализированная помощь</vt:lpstr>
      <vt:lpstr>2017 год</vt:lpstr>
      <vt:lpstr>2019 год</vt:lpstr>
      <vt:lpstr>Презентация PowerPoint</vt:lpstr>
      <vt:lpstr>Презентация PowerPoint</vt:lpstr>
      <vt:lpstr>Пересмотр тарифов в связи с повышением заработной платы с 1 июня 2019 г. (3)</vt:lpstr>
      <vt:lpstr>Пересмотр тарифов в связи с повышением заработной платы с 1 июня 2019 г. (4)</vt:lpstr>
      <vt:lpstr>Пересмотр тарифов в связи с повышением заработной платы с 1 июня 2019 г.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Abilkhair Madiyarov</dc:creator>
  <cp:lastModifiedBy>Bibigul R. Tulegenova</cp:lastModifiedBy>
  <cp:revision>332</cp:revision>
  <cp:lastPrinted>2019-03-18T08:54:59Z</cp:lastPrinted>
  <dcterms:created xsi:type="dcterms:W3CDTF">2018-06-14T05:12:06Z</dcterms:created>
  <dcterms:modified xsi:type="dcterms:W3CDTF">2019-07-03T08:28:53Z</dcterms:modified>
</cp:coreProperties>
</file>