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302" r:id="rId3"/>
    <p:sldId id="316" r:id="rId4"/>
    <p:sldId id="303" r:id="rId5"/>
    <p:sldId id="313" r:id="rId6"/>
    <p:sldId id="294" r:id="rId7"/>
    <p:sldId id="314" r:id="rId8"/>
    <p:sldId id="318" r:id="rId9"/>
    <p:sldId id="315" r:id="rId10"/>
    <p:sldId id="296" r:id="rId11"/>
    <p:sldId id="299" r:id="rId12"/>
    <p:sldId id="260" r:id="rId13"/>
    <p:sldId id="290" r:id="rId14"/>
    <p:sldId id="267" r:id="rId15"/>
    <p:sldId id="317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E2C4F"/>
    <a:srgbClr val="637F22"/>
    <a:srgbClr val="627F1F"/>
    <a:srgbClr val="00FFFF"/>
    <a:srgbClr val="E2F0D9"/>
    <a:srgbClr val="FF37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88290" autoAdjust="0"/>
  </p:normalViewPr>
  <p:slideViewPr>
    <p:cSldViewPr snapToGrid="0">
      <p:cViewPr>
        <p:scale>
          <a:sx n="60" d="100"/>
          <a:sy n="60" d="100"/>
        </p:scale>
        <p:origin x="-105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3AE11-5BD2-4343-A23C-1424DEAF798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3973F-C320-4EF2-BB5F-71F0CB746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73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4F219-3700-403D-A86E-33CCEE8EB1B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0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276F6F-0CFA-48E4-B171-D7610266533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8974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B5DF-3B29-470F-9EAD-E43DAD4F6580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76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A79C-6CA6-4436-BAC4-CE4BC8DBFCB2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85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A585-BA87-475B-9696-C952907BA9C6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45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237A-40B0-4E07-8387-828E1B12EDF5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52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C2C-374A-4CA0-BFF6-AFC4985B92D6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9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FE91-64DF-4BAB-8006-F1883FCBCA76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40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5CE7F-AC2C-4EE8-883D-18453D3DA73A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4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6189-93F1-4FFB-A711-D89465EE9FFD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5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2870-7A9B-46F4-9455-B8AF35CAC931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0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FBA60-5F63-4CDB-866A-21E8CC472C53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1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0412-0ABA-4323-8EFD-27B45F948C0F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01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09A8-79A7-46CF-B566-292F8046B4F9}" type="datetime1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7E3D-19A1-4ED2-9B6C-4A3DD4CFF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05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4158" y="3420093"/>
            <a:ext cx="9144000" cy="145123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S Joey Pro"/>
                <a:cs typeface="FS Joey Pro"/>
              </a:rPr>
              <a:t>ВАШЕ ЗДОРОВЬЕ – ПОД НАШЕЙ ЗАЩИТОЙ!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718026"/>
            <a:ext cx="2695575" cy="246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147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8"/>
          <p:cNvSpPr txBox="1">
            <a:spLocks noChangeArrowheads="1"/>
          </p:cNvSpPr>
          <p:nvPr/>
        </p:nvSpPr>
        <p:spPr bwMode="auto">
          <a:xfrm>
            <a:off x="2173242" y="1681565"/>
            <a:ext cx="1973262" cy="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02" tIns="41905" rIns="83802" bIns="419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Скорая помощь</a:t>
            </a:r>
          </a:p>
        </p:txBody>
      </p: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1828800" y="2637611"/>
            <a:ext cx="2820971" cy="10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2" tIns="41905" rIns="83802" bIns="419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Амбулаторно-поликлиническая помощь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(АПП и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КДП для 4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соц-знач.заболеваний</a:t>
            </a:r>
            <a:r>
              <a:rPr lang="ru-RU" altLang="ru-RU" sz="1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25 групп динамического наблюдения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altLang="ru-RU" sz="18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1988298" y="5404895"/>
            <a:ext cx="2632074" cy="6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2" tIns="41905" rIns="83802" bIns="419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Стационарозамещающая</a:t>
            </a: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помощь</a:t>
            </a:r>
            <a:endParaRPr lang="ru-RU" altLang="ru-RU" sz="1800" b="1" i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AutoShape 8" descr="data:image/jpeg;base64,/9j/4AAQSkZJRgABAQAAAQABAAD/2wCEAAkGBxQQDxUUEhQVFRQXFBcWFhUVFxgXFBkWGBQWFhYXGBccHCggGBwlHRQXITEiJSkrLi4uGB8zODMtNygtLisBCgoKDg0OGhAQGCwkICQsLCwsLCwsLCwsLCwsLCwsLCwsLCwsLCwsLCwsLCwsLCwsLCwsLCwsLCwsLCwsLCwsLP/AABEIAK4A8AMBIgACEQEDEQH/xAAcAAABBQEBAQAAAAAAAAAAAAABAAMEBQYCBwj/xAA/EAACAQIEAwYEAgcIAgMAAAABAgADEQQSITEFQVEGEyJhcYEHMpGhsdEUI0JSYsHwCBUzQ3KCkuHC8XOis//EABgBAQEBAQEAAAAAAAAAAAAAAAABAgME/8QAIxEBAAMAAgMAAQUBAAAAAAAAAAECEQMhEjFBIlFhcYHRBP/aAAwDAQACEQMRAD8A9pMEJggKKKEQBDFFAUMUUBRRQwFFFFAUUUUBRRQwBFDFAUEMUDmKGKUCKG0EgUMVoYAhiigKAwwGByYIYICiEUIgKKKKAYoIYChgigGIQQwFFFFAUMEUAxRRWgKKN4muKaljy+pPSU1PG1KhufCOg0kmcWK6vYpFw1Y3sdehkmXSYxS9sOMnBYRqii7khUH8R/6vMP2eepXfPUzZjY5ixJ8tZqviDSWrhMhOoqIbDU89xymZ4XTXDo4IBRgNNDrZhY+Xivfynl5p/KIe3/mpM0mYb7B3VtyQdLHlLGZjBU6ZakVLC7A5AzZTb+HYTuvxF0xoBJyNmS2pAZQCot5gk3/KdYvEQ424ptZpIpS9qcc1KiuXw52Cl/3Qf5naWWDqXVdb6DWbi0eWOXhPj5JEBiiM2w5MEJgkCiiigKGCKAYoIoBhnMMAwzmGAoYIoCkPifE0w63bUnZRufyE44xxRcNTzHVj8q9fP0nn+LxrVGLObsf6sPKBdY3tLVc+E5B0X+ZkWnjq76hqhtuRmNvpI/BsAcRUtso1Y+XQeZnoeFoLTUKoCjoJNGG4NUIxAGviuDfrNQlI59NFC/Un8rfeQ+16CmiVwAHV116jz67Sdha+c+FSR9Jm3t1pPSXT1HmN41xnilPCYepXqmyU1LHqbbAeZOkfpUrG53P28p5d8f8AihTC0MOP812qP/ppZbD/AJVAf9s1DE+3i/EOLVK2KqYksyVKjs9wxDC5uFzCxsBYe02fDe2GMWiP0nC1atK1jXFJ1a3mcuVvXSSPghwOnXxFavVCt3ARURlDLmfMc5v0C6epnvVGrfc38uU52msz4ytbWr3Esz8PMbTq4AYoEZSvzcwEvdfryh4H+kVMUXr0VyuxZHRtVW3hV1O5tYXHnE/ZQ0K7nClUw1Zg9ehsBVXapT5AMPmX+FTNPgqYA+39f1yitcyPkNzfdt9lX9qqo7kUrAtVYKB0AILN7fzljglso8gBM/hHOKxbVv8AKUd3S8wD4m9CfwE0tIaRT8rTZeT8aRX+3cBhgM7ODmKC8V5AYoIoBjdWqFgq1gtryO7ZmvJKxB9a0dBkZBaP04gmHcU4q1AqlmNgNyZXYjj1JVJU5z01H3lRMxONVDbc9PzhoYsNuLfhKTDt3jFj+0dfKWeGUDTnMa6eMYsJA4txVcOtzqx+Vevr0Gs54lxFcPSudW1Cr1P5TAY7FtUYsxuTz/KbYHiWOaq5Zzcn6AdB0EgF4qjS07McOFaqS3yrb3bkPtJM4RGtP2So91R8QILHMT+H2mkWV1SstGmWY2UbmZTH9omalkpkhSTc/tZTsgMzGtWiPi/xGXG1wm9KibtbZnOgHoLH7y8Eqey+E7rDL1fxH32+0tptgp5B/aFwZKYSqNga1I+rCm6//m89gmX+JvBf0zhVdALui96n+qn4re4uIHg3w07ZjhddxVUtQrZQ5GrIVvlcDn8xBH5T3nhXaXCYkgUMRRdiLhVcZ/8AjvPldtZzTJVgykqwIIINiCNQQRsZiaRPavrDHcdCXVdSNCeh6TOYbHYl3qUlb9S5uT+0t9wp5Azw3AdqcXTe/elrtchtRcm5PlfebTgvxM7twK1IgaXZTcAX1JG+m+k896cm/wCPZxX4Yr67/d7jw+gEUKBYWsPSWcZwtOyg3BuBqNRbyj09NIyHlvbZKAwwGbYNxTm8Ug6nLvYEyq432jw+DsK9QKxUsqa5mA6e+kzA+I1LEaUsPiHtYtlCki5sNA0DXU0NQ3P9eQjxo5dRqOnOccPrq6aXBFrqRZgT1EliRUdHuOs6Dm1hp+MbRStS3IgmNUWtJPTUdnamGWrpU8Q5am32M6HDKVrZFt6a/WQsFxRGqEFlWxI1IFztpLHEYpaaFmOg+/p1iGbe1PUpDDVrD5WFxfl5SxTxAdT03HnKHGYk13vy2A6CadKOSmQu+U6+domGot0oeKcMTEMSKpzjRb2sB0t/OY/H4dqTlG3HTaaKpfSVXFcMXJfUnn/1MxbsmqmabXsjh8tIHqSf5TFAT0XgwyUFJ5KCT7XlsVVXbLFXKUgerN+C/wA5RcKwRrVkQbE6+g3P0gxmJNWqznmdPTl9pq+x3DsiGqw1YWXyXr7/AMpqElpFFhYbDQQiCESsjEVBFjqDofQ6GKGB8ccYwRw+Iq0T/l1HT2ViB9gJDWbX4v8AD+54viNLByKo/wB6i/3BmJBhTtMx0C84pU73NwLC9jufIeescSB9K/CPjBxfCaRbV6RNFjz8Hyk/7SJs55J/Z94mpo4nD38a1FrAdUZAht6FP/sJ63EJJQQxSiNeKCESCPiuHUqxBq0kcgWBdQxA6C8ynbWkMLSDUESmGYK+RQtwfT3m1md7cYTvMI2l7WP0M1X32zbcnGd7K8VNPiLUySadWgjoCb2K72J5bz0Dvh1niuH4klHG4FywFmek5vsh+Ut0Hj+xmg4/8Q0w9QpQp99ZbioKiinc8huTaLx2UnYbHtBxLKoRD4r625DmD6x3vr0yw/duPpeeO0u3FRmOdKeY6kljYzacC7U99h7XpXF1IBJt9+k4Wn9XorH6CsfVryAO9BLALUQC5CA94PMAmzCSMFilqKGQ3GvqLbgjcGdInXO1ZjqWg4Dh89QX2UXP8pqpXcFoLTog3BLDMTy9JYK46iVlk8UgDEDUAkX9DGO4JnZq3YnqSb+cfS9tpxl2hncdw0hgAp8RsLDnNPxep3OEI5sMg99Pwj2Cp+LX6dPyjvEOGLiHphycq38I53tueW01HaT1DO9nOBGv430pg+7eQ8vOblVsLDQDYQU6YVQqiwAsANgJ0Z0civCDOLwgwHBDOROoHiX9obhlquGxAGjq9Jj/ABLZ0+xb6Txoz687T9naHEaHc4gMUzBhlOVgw2IPKeZdp/hfw7CJcjF2bZ1dWsehBW0zac7WI3p4nTMn8P4fWxDZaNN6h/gW49zsPebjC8CwIqUqdOg7l2sz16hLBQdbIllvbrNYFzlKNFQlMVVLlLKAiNn8Nt7kBbec5Tzx8dY4p+ufg/2RxGCxjVK+Vc9AgKGDNfOujW0vryvznrsouGvaoD109jL6daTsOdoyQihim2US8N5zDIOwZH4hSD0yDsQQfcRji3E6eFpGpUNhsAPmY8lUczPPsZxuvjSc6vk/ZoUiVBHWo48TegtJNsXNZfHVqeHxSoyJl71FNRr3Rc5DFTfTRr38o3i8NgKbsKfctTB8LE5rj16yZxLgRqOTUokG/wApqFbeQG5kNuCd2pHdMq/xKXT3sdPeW99nUrXIw0mLwS7dyPRLn8DLLhnHsJSF0Zc1+VPQgddBeZPG8PVdSgAOxX5D6GWPZPs6cdXNKkyowQtdtrAi9rDzk9wu43uH7Vd6h7tLi2607aa3tc+cn9kqlOtTaoqgHN4rbX625E2uZBqcBxHCsK9ZqlCoqW8GTXVgPm35yX2d4j3iu4VVByWVQBr477em/pMzExDW7LUUyPpJFSuBRY3tpYe8paNYvoNBedYvGgkUhsNz5jkJncazUeoSNvvJtJryJU2juEa405QLOg3Ib/1qZNwxu48vylXQqeKxllhdHEsFp6WBgMJnJnRyCFZwTCpgPLOpws7EAxnF4ZaqFHF1O4/rnHooHh/avh36Hj+6p3Yhcym1ic4IA6aa6xUuKZWp5OShTfb2PUkjXymu+KvBKjqmKoIXemCrqoJJXdW0101+sw2CxKAKzWNwGA536e08PJXxl7OO2w9N4diyyKxFm5+omrpvmAPUXnl+Dd6aBw7Mh1IFja/QEfaei8GrCpQRgbgjltO/DbenHlrnabFFFPQ4oQjGOxqUKTVKhyoouT+XUx+YX4gVzXr0cIGypY1ax8htf0UMfcTPpYRsGKnFawq1706Av3VMX1F9WY8uWvsJs8Lg6dMZQoXSxtpY8iPKUfYnFrXptUUFdEUKNlTxFR5Gx97S/roCNG+otb02jB4d8U8EV4rVOW+Zab6C9rrb2+WDsNw+vUYsMQ+HRbA6E30vop0tNZ8Q1C1KNS6tnp1Edl0YgNTKCpY7L4tuRMndmcJSxlEODUUEkMCSbkaadRp9LSkIPEeCirouTvCtygsEqDkGX9ip5iU3BuB0aZL98yMbhaT3QsL2Zc4sVcHQjrbrLZ+FU1413JGakEpEvmZahapmAUvm20NpN7fcMCVBa3jGZS1mAq07WJvp4kJv/wDHMzGLus2ezeIZiFzOhsUZ3y3XkbMfr6S/7Op+h97TrXzFVJ7tWqZR47XKggTXcB7OIQlWqFa9JVRB8gUgNcjTxEm8i8eqfotVu6yqGyDLpra50up2zH6zXxPqmqcYFglNgSRqw2APTzjqnLlPnKp+HLQfOpLJU8QJFrG/iU+YMs2YvZVFyToJ5Lb5PTXMXFBc5supJ0Ak7H4LuAltSb5j6W/OTezuC7pNdXO55AdBOu0Q/VqejfiJ6M/HXDe0Ciwf16S0ww8Q9ZV4RQZbYMXb0kqtk5hGzHZwROjmaMQMLCcAwH1McBjKGOrA6hgkPifFaWGW9VwL3yr+01v3V3Mbg54zxKjh6RNdwgYMoBNmY21CjmZ4TgcFVVkIBOuwyW5HKAQRexH1m74xjGxtVGewRScqG2im2uo1JsJIw2CsLFFI00IuNNrHlPJyX8p6eqlPGO1diOGsGC0kYBhq66ra+t9dDvPQez6ZaAFrAGw9AAJWcOwGfYELzP5ec0dNAoAAsBtOnFTO3PltvQwQwT0OKGJhu4FbjVZG2NNl12t3aD/zM3AmL4qDQ4wr8qqBh55fDUHmbZTMz8ahTfCpzTfEUH0Iy7k/MhZWAAPmJuq1EDUsFH8QuD7X0mG7cYSrgMWMdh/8NyO9NtFfa5H7rDn19ZPwfbnA1MuZitRiFyFXYhjp82W1ulvpCOe1VPvXVUUKFVyBl0Ytvr5ZR6Xmk4NQWnRp5UGUrqLbb30lXxPHU2VTmuQzEqAQMtrAdDykrBcap0UVLVSQAPDSdtR6Cx9YgZbtBhKv94YqrmUZKeEYELt+sqhD8xva5Pn5S8+IOV+6p3Ga6ki2oDt3QOm985+kpOPcbpCpjSQ4Wrh6ATMuUgq1QkkE3A1Er8HjKuLrCoxGarUVkufCKOGUsXYjlmZf+Ji3oj29A4j2op4RciU2qLTATMGRRdQBlFzdraXsLTM4ni1TEU0qVQtzWcZbKRlypl25ecxfEUomq1G9RsmpGbLmLG5sNywEtuz/ABlKNKpSNBkIU2zNexaxBJI00T7iLLVoMYpamUC28JqIFWwDKfEDbqCPpJvB8lNBU1sQLuRtfkP65SzxtJsNgzUCguQLg8gbTD9oeOPSC00AFKoM6m1yOqj0MxFN7lqb51D1Dh+Lplbq+b23jfFq4cot7HU25zyzs89X9IRian7WW4a3menKar+661bGd491RUUK1/ETqSAOQ1mrdQzXuWjpiW2BSy36yrp6tYanpLqmLACSsLZ3AYoLzow5YRho+0ZeQdoZU8f7XYTh7IuKq92XUsvhZrhdCfCNNSJZK081+OnC3fD0cQgutIulQ32Wpkym3PVfvA09Xt3TqUkqYZDUWocqs11AJ/eG41lJxcmu4eqWWqF5D9W3Sw1y+o97zzb4eceyVBQqsBTPyX2FS+g99PcCetVKuTLndADyewbzt1nm5fLcl6OPxzYRMIgtvmt9RNFwfhOYZmuF6dZA4Mi1qzJzQAk5SDlNwNfO016gAWGgG0vFx73Kcl/kOkUAWAsOkM5vATPQ4OrwQXivKIVpT9qOFNiaSmn/AI1Js9I7XPNL9GGn0l1lMVjJMausae1dM4Zu9pPUbRGpZbsb6MpXqOYmCXsm1WqXwtOvh0WzBaquSN/kYDUes9S432eWs3eU2FOrzJF0e22dev8AENZQYrjeLwptXQlds1jUUjyqICQN/mXnvM/yqr/vHE0hkxBNTKt1thql817rdlWxF95Lwfa3EVGyii181xanUpgHmCzJYDfW/OWadtaTA6AE2/bFtD6X+0kpx5q4Iw6PVNwQUQhR61KoVfoDvNIx/E+z1SrWOIxLUTS07ykHqZLKSRnuczWudL6y+4DwWpiHbEPaklRQiU8tnFEEEWtohbc6bWlpR4C9RxUxQD2OZaFP/CVv3nJ1qt66eUtxe+tOoPp+cnseddoFZO/xNCjrUqvTLpq1GnT/AFauFO98pM54DmoUUbE/rK2IAChvEQmuZzYG1xoL2uW8jNZXo9wXUhu5Zy6tlJAZjdkqL0vqDtqbyhwnZVK2KFUAsVsVyllQHnmJ/Z2so9tzKj0GmoxOGytsy2NvpeZ+l2X7nu8+WtlfS4+XNo2mt9gfK00eEwxpoFB2H/uSLHrKGaWAUEEgErt0BkOtUBdr9ZZ6ygx+Hrl2Kg2J0sARMzGrE4OJxvcDOLE8h1/oXl5gcYtZA6G4P48xMPiuH1ybsjn1Bj2A7+mLIKi33sP+pYjCZ1uTBInCGqGiO9Bza77kciRyk2ENmNvHyJyacCIdJmPiejVOE1wvLKzDfwhgWmvNMxmvh1dGR0JVgVYdQRYiB8l0rinfobHqDrb8LzWYDtDSYUWqu61aRHia9QEXBsTv1mhw/wAH6r4yshcph1sadUi5fNey26gDU+lpaJ8EVIs2KPlamPvrJasW9tVtNfS37KdrsCmIP64A1Qbu1wtwdFJPy+U32B4lSr5u5qpUykBsjBrE7XttPJ6PwYembpix7ob/AIzZdhexjcNeq7VzUNRVUqBZfASQdb6+Ij3itYrGQlrbOtfeK8MUqBFDFKG4IYpAIrQwwOO7HQfQQ2nUUDkCG0MUARTq0UAWitOopQLRWnUUgAEMUMAQxQiUVuIxbh3C+LLbKopubkrfVx4V1jlXEMoqPplS+lvEcouTe+kmLTAJI3axPsLD7CN1cIjG7AnyzMFPqoNj7iBHq4hgKj6ZUvpbxHKLk35eUbrY5luANQ9vIJmVbn1vYf8ARkyrhEY3YE+WZsp9VvY+4i/RE8WnzEM2p1ItbnptsJBDwuLZmsdQWZb5GUCxYABjo50A0847harsFZsoDWOXYgEXAvzO0dXBIGzWa4JIu7kAnmFJsN+kS4RA2axuNrsxAvvZSbD2EoZxlWogZrqFG2hJuSgGg1O76D+GChim1zA5dBmKMmpzX8La2Fhr5yXVphhY6jT7G4+4jeMod4hXSx0b/TzAkDVHGlrEIbWUnUAjNqNOehuf5zn+8Re2U87+WV1U/Zw3pJNTDKxBINxbmwGmouoNj7iKng0U3C/vcyfnILXuddVHpaBFrcTCgm1wA5uDvky6D1zfYyVSz5mzWy6Zbb7te/tl+85fAUzuvJhubeMWbn0+nK0k2lH/2Q=="/>
          <p:cNvSpPr>
            <a:spLocks noChangeAspect="1" noChangeArrowheads="1"/>
          </p:cNvSpPr>
          <p:nvPr/>
        </p:nvSpPr>
        <p:spPr bwMode="auto">
          <a:xfrm>
            <a:off x="1524000" y="-38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802" tIns="41905" rIns="83802" bIns="4190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1988298" y="4360782"/>
            <a:ext cx="2632074" cy="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2" tIns="41905" rIns="83802" bIns="419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Стационарная</a:t>
            </a:r>
            <a:r>
              <a:rPr lang="ru-RU" alt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помощь</a:t>
            </a:r>
            <a:r>
              <a:rPr lang="ru-RU" alt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93703" y="1780783"/>
            <a:ext cx="3385128" cy="6322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75688" y="2872927"/>
            <a:ext cx="3385126" cy="9989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6524" y="4107229"/>
            <a:ext cx="3377054" cy="8127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83760" y="5291972"/>
            <a:ext cx="3377053" cy="7258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88341" y="2223968"/>
            <a:ext cx="3372474" cy="392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26655" name="TextBox 8"/>
          <p:cNvSpPr txBox="1">
            <a:spLocks noChangeArrowheads="1"/>
          </p:cNvSpPr>
          <p:nvPr/>
        </p:nvSpPr>
        <p:spPr bwMode="auto">
          <a:xfrm>
            <a:off x="2139841" y="2270005"/>
            <a:ext cx="2157475" cy="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2" tIns="41905" rIns="83802" bIns="419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Санитарная авиация</a:t>
            </a:r>
          </a:p>
        </p:txBody>
      </p:sp>
      <p:sp>
        <p:nvSpPr>
          <p:cNvPr id="3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5110" y="6463593"/>
            <a:ext cx="2743200" cy="365125"/>
          </a:xfrm>
        </p:spPr>
        <p:txBody>
          <a:bodyPr/>
          <a:lstStyle/>
          <a:p>
            <a:fld id="{216AE564-8AED-4458-909C-6AB709C59D65}" type="slidenum">
              <a:rPr lang="ru-RU" sz="1600" smtClean="0">
                <a:solidFill>
                  <a:schemeClr val="tx1"/>
                </a:solidFill>
              </a:rPr>
              <a:pPr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3760" y="1116039"/>
            <a:ext cx="337705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74638" marR="5080" lvl="8"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</a:rPr>
              <a:t>СТРУКТУРА ГОБМП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25E07AD-8376-458F-818F-2340F06B082D}"/>
              </a:ext>
            </a:extLst>
          </p:cNvPr>
          <p:cNvSpPr txBox="1"/>
          <p:nvPr/>
        </p:nvSpPr>
        <p:spPr>
          <a:xfrm>
            <a:off x="6993702" y="1116039"/>
            <a:ext cx="339813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74638" marR="5080" lvl="8"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</a:rPr>
              <a:t>ПЕРЕЧЕНЬ ОСМС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1523E3B-76BA-4D7E-9D6D-0B2635E3E499}"/>
              </a:ext>
            </a:extLst>
          </p:cNvPr>
          <p:cNvSpPr/>
          <p:nvPr/>
        </p:nvSpPr>
        <p:spPr>
          <a:xfrm>
            <a:off x="1588341" y="1647470"/>
            <a:ext cx="3385128" cy="3905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34BB510-57C5-48A7-B344-93A0B45A009D}"/>
              </a:ext>
            </a:extLst>
          </p:cNvPr>
          <p:cNvSpPr/>
          <p:nvPr/>
        </p:nvSpPr>
        <p:spPr>
          <a:xfrm>
            <a:off x="7006714" y="1728874"/>
            <a:ext cx="2974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E2C4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Консультативно-диагностическая помощь </a:t>
            </a:r>
            <a:endParaRPr lang="ru-RU" b="1" dirty="0">
              <a:solidFill>
                <a:srgbClr val="0E2C4F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6FB3BE4-A8D3-4898-A70E-66F4C82AD2DE}"/>
              </a:ext>
            </a:extLst>
          </p:cNvPr>
          <p:cNvSpPr/>
          <p:nvPr/>
        </p:nvSpPr>
        <p:spPr>
          <a:xfrm>
            <a:off x="6992082" y="2672499"/>
            <a:ext cx="3385127" cy="392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1053061-B358-40E3-B85C-93BCB55F72BF}"/>
              </a:ext>
            </a:extLst>
          </p:cNvPr>
          <p:cNvSpPr/>
          <p:nvPr/>
        </p:nvSpPr>
        <p:spPr>
          <a:xfrm>
            <a:off x="7006713" y="3341756"/>
            <a:ext cx="3385126" cy="3921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EC563C8-FEC9-4616-97DD-727571029567}"/>
              </a:ext>
            </a:extLst>
          </p:cNvPr>
          <p:cNvSpPr/>
          <p:nvPr/>
        </p:nvSpPr>
        <p:spPr>
          <a:xfrm>
            <a:off x="7006713" y="4037361"/>
            <a:ext cx="3385125" cy="8826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61" tIns="44282" rIns="88561" bIns="44282" anchor="ctr"/>
          <a:lstStyle/>
          <a:p>
            <a:pPr algn="ctr">
              <a:defRPr/>
            </a:pPr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B5ECD-54DE-4F51-B0B5-1FBD003A67D0}"/>
              </a:ext>
            </a:extLst>
          </p:cNvPr>
          <p:cNvSpPr/>
          <p:nvPr/>
        </p:nvSpPr>
        <p:spPr>
          <a:xfrm>
            <a:off x="6992082" y="2690162"/>
            <a:ext cx="2401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Стационарная помощь </a:t>
            </a:r>
            <a:endParaRPr lang="ru-RU" dirty="0"/>
          </a:p>
        </p:txBody>
      </p:sp>
      <p:sp>
        <p:nvSpPr>
          <p:cNvPr id="32" name="TextBox 13">
            <a:extLst>
              <a:ext uri="{FF2B5EF4-FFF2-40B4-BE49-F238E27FC236}">
                <a16:creationId xmlns="" xmlns:a16="http://schemas.microsoft.com/office/drawing/2014/main" id="{007B7387-8226-4C90-A0CE-70F001CB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200" y="3341756"/>
            <a:ext cx="3493108" cy="3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802" tIns="41905" rIns="83802" bIns="419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Стационарозамещающая</a:t>
            </a:r>
            <a:r>
              <a:rPr lang="ru-RU" alt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помощь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12D3ACB-3BC2-4B3D-B664-B7D985729814}"/>
              </a:ext>
            </a:extLst>
          </p:cNvPr>
          <p:cNvSpPr/>
          <p:nvPr/>
        </p:nvSpPr>
        <p:spPr>
          <a:xfrm>
            <a:off x="7006711" y="3988234"/>
            <a:ext cx="3598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E2C4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реабилитация и восстановительное лечение по направлению специалиста ПМСП</a:t>
            </a:r>
            <a:endParaRPr lang="ru-RU" b="1" dirty="0">
              <a:solidFill>
                <a:srgbClr val="0E2C4F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6">
            <a:extLst>
              <a:ext uri="{FF2B5EF4-FFF2-40B4-BE49-F238E27FC236}">
                <a16:creationId xmlns="" xmlns:a16="http://schemas.microsoft.com/office/drawing/2014/main" id="{6F716019-3BFD-4E64-8F6C-D0E3B773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292" y="5144738"/>
            <a:ext cx="5994400" cy="132343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16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Пакет ОСМС </a:t>
            </a:r>
            <a:r>
              <a:rPr lang="ru-RU" altLang="ru-RU" sz="1600" dirty="0">
                <a:latin typeface="Arial Narrow" panose="020B0606020202030204" pitchFamily="34" charset="0"/>
              </a:rPr>
              <a:t>- включающий объем медицинской помощи сверх ГОБМП,  финансируемый </a:t>
            </a:r>
            <a:r>
              <a:rPr lang="ru-RU" altLang="ru-RU" sz="1600" b="1" dirty="0">
                <a:latin typeface="Arial Narrow" panose="020B0606020202030204" pitchFamily="34" charset="0"/>
              </a:rPr>
              <a:t>за счет обязательных страховых взносов государства, работодателей и работников в Фонд ОСМС</a:t>
            </a:r>
            <a:r>
              <a:rPr lang="ru-RU" altLang="ru-RU" sz="1600" dirty="0">
                <a:latin typeface="Arial Narrow" panose="020B0606020202030204" pitchFamily="34" charset="0"/>
              </a:rPr>
              <a:t>. Его могут получать лица, за которых регулярно поступают отчисления/взносы на ОСМС.</a:t>
            </a:r>
          </a:p>
        </p:txBody>
      </p:sp>
    </p:spTree>
    <p:extLst>
      <p:ext uri="{BB962C8B-B14F-4D97-AF65-F5344CB8AC3E}">
        <p14:creationId xmlns="" xmlns:p14="http://schemas.microsoft.com/office/powerpoint/2010/main" val="209354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Скругленный прямоугольник 146"/>
          <p:cNvSpPr/>
          <p:nvPr/>
        </p:nvSpPr>
        <p:spPr>
          <a:xfrm>
            <a:off x="3000929" y="712800"/>
            <a:ext cx="6683902" cy="37789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15" rIns="91013" bIns="45515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3555" name="Группа 19"/>
          <p:cNvGrpSpPr>
            <a:grpSpLocks/>
          </p:cNvGrpSpPr>
          <p:nvPr/>
        </p:nvGrpSpPr>
        <p:grpSpPr bwMode="auto">
          <a:xfrm>
            <a:off x="4439614" y="1300419"/>
            <a:ext cx="1369542" cy="1304878"/>
            <a:chOff x="5602548" y="1770502"/>
            <a:chExt cx="2181623" cy="1070038"/>
          </a:xfrm>
        </p:grpSpPr>
        <p:pic>
          <p:nvPicPr>
            <p:cNvPr id="23592" name="Picture 4" descr="C:\Users\abdrakhmanova.GFSS\Desktop\загруженное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725" y="1770502"/>
              <a:ext cx="1486947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3" name="TextBox 6"/>
            <p:cNvSpPr txBox="1">
              <a:spLocks noChangeArrowheads="1"/>
            </p:cNvSpPr>
            <p:nvPr/>
          </p:nvSpPr>
          <p:spPr bwMode="auto">
            <a:xfrm>
              <a:off x="5602548" y="2562916"/>
              <a:ext cx="2181623" cy="27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032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03288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03288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03288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03288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03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03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03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032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b="1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поликлиника</a:t>
              </a:r>
            </a:p>
          </p:txBody>
        </p:sp>
      </p:grpSp>
      <p:grpSp>
        <p:nvGrpSpPr>
          <p:cNvPr id="23556" name="Группа 6"/>
          <p:cNvGrpSpPr>
            <a:grpSpLocks/>
          </p:cNvGrpSpPr>
          <p:nvPr/>
        </p:nvGrpSpPr>
        <p:grpSpPr bwMode="auto">
          <a:xfrm>
            <a:off x="8169285" y="2131090"/>
            <a:ext cx="1279515" cy="1362146"/>
            <a:chOff x="3199838" y="4988070"/>
            <a:chExt cx="1126829" cy="1084592"/>
          </a:xfrm>
        </p:grpSpPr>
        <p:pic>
          <p:nvPicPr>
            <p:cNvPr id="23590" name="Picture 10" descr="C:\Users\programmer\AppData\Local\Microsoft\Windows\Temporary Internet Files\Content.IE5\XMPS8Q0O\MC90043202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628" y="4988070"/>
              <a:ext cx="823456" cy="74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1" name="TextBox 63"/>
            <p:cNvSpPr txBox="1">
              <a:spLocks noChangeArrowheads="1"/>
            </p:cNvSpPr>
            <p:nvPr/>
          </p:nvSpPr>
          <p:spPr bwMode="auto">
            <a:xfrm>
              <a:off x="3199838" y="5754079"/>
              <a:ext cx="1126829" cy="31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000" b="1" dirty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Стационар 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000" b="1" dirty="0">
                  <a:solidFill>
                    <a:srgbClr val="0000FF"/>
                  </a:solidFill>
                  <a:latin typeface="+mn-lt"/>
                  <a:cs typeface="Times New Roman" panose="02020603050405020304" pitchFamily="18" charset="0"/>
                </a:rPr>
                <a:t>дневной стационар</a:t>
              </a:r>
            </a:p>
          </p:txBody>
        </p:sp>
      </p:grpSp>
      <p:grpSp>
        <p:nvGrpSpPr>
          <p:cNvPr id="23557" name="Группа 10"/>
          <p:cNvGrpSpPr>
            <a:grpSpLocks/>
          </p:cNvGrpSpPr>
          <p:nvPr/>
        </p:nvGrpSpPr>
        <p:grpSpPr bwMode="auto">
          <a:xfrm>
            <a:off x="4295309" y="3259714"/>
            <a:ext cx="1483098" cy="956947"/>
            <a:chOff x="1715415" y="2534805"/>
            <a:chExt cx="1246084" cy="956182"/>
          </a:xfrm>
        </p:grpSpPr>
        <p:pic>
          <p:nvPicPr>
            <p:cNvPr id="2358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293" y="2534805"/>
              <a:ext cx="864326" cy="62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9" name="TextBox 63"/>
            <p:cNvSpPr txBox="1">
              <a:spLocks noChangeArrowheads="1"/>
            </p:cNvSpPr>
            <p:nvPr/>
          </p:nvSpPr>
          <p:spPr bwMode="auto">
            <a:xfrm>
              <a:off x="1715415" y="3152704"/>
              <a:ext cx="1246084" cy="33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b="1" dirty="0">
                  <a:solidFill>
                    <a:srgbClr val="002060"/>
                  </a:solidFill>
                  <a:latin typeface="+mn-lt"/>
                  <a:cs typeface="Times New Roman" panose="02020603050405020304" pitchFamily="18" charset="0"/>
                </a:rPr>
                <a:t>скорая помощь</a:t>
              </a:r>
            </a:p>
          </p:txBody>
        </p:sp>
      </p:grpSp>
      <p:cxnSp>
        <p:nvCxnSpPr>
          <p:cNvPr id="110" name="Прямая соединительная линия 109"/>
          <p:cNvCxnSpPr>
            <a:cxnSpLocks/>
          </p:cNvCxnSpPr>
          <p:nvPr/>
        </p:nvCxnSpPr>
        <p:spPr>
          <a:xfrm>
            <a:off x="5914613" y="1973809"/>
            <a:ext cx="277891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cxnSpLocks/>
          </p:cNvCxnSpPr>
          <p:nvPr/>
        </p:nvCxnSpPr>
        <p:spPr>
          <a:xfrm>
            <a:off x="8693532" y="1981136"/>
            <a:ext cx="0" cy="11211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53"/>
          <p:cNvSpPr txBox="1">
            <a:spLocks noChangeArrowheads="1"/>
          </p:cNvSpPr>
          <p:nvPr/>
        </p:nvSpPr>
        <p:spPr bwMode="auto">
          <a:xfrm>
            <a:off x="6379654" y="1384630"/>
            <a:ext cx="1674813" cy="5818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32" tIns="44273" rIns="88532" bIns="44273">
            <a:spAutoFit/>
          </a:bodyPr>
          <a:lstStyle>
            <a:lvl1pPr defTabSz="884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Плановая госпитализация</a:t>
            </a:r>
          </a:p>
        </p:txBody>
      </p:sp>
      <p:cxnSp>
        <p:nvCxnSpPr>
          <p:cNvPr id="116" name="Прямая со стрелкой 115"/>
          <p:cNvCxnSpPr>
            <a:cxnSpLocks/>
          </p:cNvCxnSpPr>
          <p:nvPr/>
        </p:nvCxnSpPr>
        <p:spPr>
          <a:xfrm>
            <a:off x="2496390" y="2593886"/>
            <a:ext cx="1702783" cy="10068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64"/>
          <p:cNvSpPr txBox="1">
            <a:spLocks noChangeArrowheads="1"/>
          </p:cNvSpPr>
          <p:nvPr/>
        </p:nvSpPr>
        <p:spPr bwMode="auto">
          <a:xfrm>
            <a:off x="6239733" y="3604154"/>
            <a:ext cx="1710615" cy="5818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32" tIns="44273" rIns="88532" bIns="44273">
            <a:spAutoFit/>
          </a:bodyPr>
          <a:lstStyle>
            <a:lvl1pPr defTabSz="884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Экстренная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госпитализация</a:t>
            </a:r>
          </a:p>
        </p:txBody>
      </p:sp>
      <p:grpSp>
        <p:nvGrpSpPr>
          <p:cNvPr id="23564" name="Группа 147"/>
          <p:cNvGrpSpPr>
            <a:grpSpLocks/>
          </p:cNvGrpSpPr>
          <p:nvPr/>
        </p:nvGrpSpPr>
        <p:grpSpPr bwMode="auto">
          <a:xfrm>
            <a:off x="10676130" y="3144077"/>
            <a:ext cx="1008063" cy="1349791"/>
            <a:chOff x="7395225" y="4909380"/>
            <a:chExt cx="1209223" cy="1271537"/>
          </a:xfrm>
        </p:grpSpPr>
        <p:pic>
          <p:nvPicPr>
            <p:cNvPr id="23586" name="Picture 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180" t="1622" r="6512" b="82932"/>
            <a:stretch>
              <a:fillRect/>
            </a:stretch>
          </p:blipFill>
          <p:spPr bwMode="auto">
            <a:xfrm>
              <a:off x="7395225" y="4909380"/>
              <a:ext cx="1209223" cy="93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TextBox 149"/>
            <p:cNvSpPr txBox="1"/>
            <p:nvPr/>
          </p:nvSpPr>
          <p:spPr>
            <a:xfrm>
              <a:off x="7518493" y="5861991"/>
              <a:ext cx="854144" cy="3189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01921">
                <a:defRPr/>
              </a:pPr>
              <a:r>
                <a:rPr lang="ru-RU" sz="1600" b="1" kern="0" dirty="0">
                  <a:solidFill>
                    <a:srgbClr val="1F497D"/>
                  </a:solidFill>
                  <a:cs typeface="Times New Roman" pitchFamily="18" charset="0"/>
                </a:rPr>
                <a:t>ФСМС</a:t>
              </a:r>
            </a:p>
          </p:txBody>
        </p:sp>
      </p:grpSp>
      <p:cxnSp>
        <p:nvCxnSpPr>
          <p:cNvPr id="155" name="Прямая со стрелкой 154"/>
          <p:cNvCxnSpPr>
            <a:cxnSpLocks/>
          </p:cNvCxnSpPr>
          <p:nvPr/>
        </p:nvCxnSpPr>
        <p:spPr>
          <a:xfrm flipH="1" flipV="1">
            <a:off x="9458672" y="2896276"/>
            <a:ext cx="1045038" cy="4686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157"/>
          <p:cNvSpPr txBox="1">
            <a:spLocks noChangeArrowheads="1"/>
          </p:cNvSpPr>
          <p:nvPr/>
        </p:nvSpPr>
        <p:spPr bwMode="auto">
          <a:xfrm>
            <a:off x="10247893" y="4545897"/>
            <a:ext cx="1919832" cy="335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532" tIns="44273" rIns="88532" bIns="44273">
            <a:spAutoFit/>
          </a:bodyPr>
          <a:lstStyle>
            <a:lvl1pPr defTabSz="884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финансирование</a:t>
            </a:r>
            <a:endParaRPr lang="ru-RU" altLang="en-US" sz="16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163275" name="Прямая со стрелкой 1163274"/>
          <p:cNvCxnSpPr/>
          <p:nvPr/>
        </p:nvCxnSpPr>
        <p:spPr>
          <a:xfrm flipV="1">
            <a:off x="2915428" y="2093253"/>
            <a:ext cx="15255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5659498" y="3728462"/>
            <a:ext cx="533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7858507" y="3737452"/>
            <a:ext cx="835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V="1">
            <a:off x="8693532" y="3449062"/>
            <a:ext cx="0" cy="279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>
            <a:cxnSpLocks/>
          </p:cNvCxnSpPr>
          <p:nvPr/>
        </p:nvCxnSpPr>
        <p:spPr>
          <a:xfrm flipH="1" flipV="1">
            <a:off x="2688635" y="2507762"/>
            <a:ext cx="1549552" cy="8669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1" name="Text Box 4"/>
          <p:cNvSpPr txBox="1">
            <a:spLocks noChangeArrowheads="1"/>
          </p:cNvSpPr>
          <p:nvPr/>
        </p:nvSpPr>
        <p:spPr bwMode="auto">
          <a:xfrm>
            <a:off x="31027" y="1154401"/>
            <a:ext cx="1893102" cy="1380548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7039" tIns="43518" rIns="87039" bIns="43518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en-US" sz="1400" b="1" dirty="0">
                <a:solidFill>
                  <a:srgbClr val="000000"/>
                </a:solidFill>
                <a:latin typeface="+mn-lt"/>
              </a:rPr>
              <a:t>ОКАЗАНИЕ СТАЦИОНАРНОЙ </a:t>
            </a:r>
            <a:r>
              <a:rPr lang="ru-RU" altLang="ru-RU" sz="1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Стационарозамещаю-щая</a:t>
            </a:r>
            <a:r>
              <a:rPr lang="ru-RU" altLang="ru-RU" sz="1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помощь</a:t>
            </a:r>
            <a:endParaRPr lang="ru-RU" altLang="ru-RU" sz="1400" b="1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C00000"/>
                </a:solidFill>
                <a:latin typeface="+mn-lt"/>
              </a:rPr>
              <a:t>НА БЕСПЛАТНОЙ ОСНОВЕ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826" y="10260"/>
            <a:ext cx="1214617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R="5080"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</a:rPr>
              <a:t>СХЕМА ОКАЗАНИЯ МЕДИЦИНСКОЙ ПОМОЩИ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46597" y="4996928"/>
            <a:ext cx="5292603" cy="13514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15" rIns="91013" bIns="45515"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2710454" y="5539394"/>
            <a:ext cx="1349375" cy="11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8560542" y="3968523"/>
            <a:ext cx="1986965" cy="15044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492242" y="5625119"/>
            <a:ext cx="8874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2661241" y="5698145"/>
            <a:ext cx="1376363" cy="222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4143706" y="5110096"/>
            <a:ext cx="1630779" cy="9509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ПМСП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srgbClr val="002060"/>
                </a:solidFill>
                <a:cs typeface="Times New Roman" pitchFamily="18" charset="0"/>
              </a:rPr>
              <a:t>участковый врач(педиатр, терапевт, ВОП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13595" y="5106007"/>
            <a:ext cx="2057730" cy="1059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КДП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( </a:t>
            </a:r>
            <a:r>
              <a:rPr lang="ru-RU" sz="1200" b="1" dirty="0">
                <a:solidFill>
                  <a:srgbClr val="002060"/>
                </a:solidFill>
                <a:cs typeface="Times New Roman" pitchFamily="18" charset="0"/>
              </a:rPr>
              <a:t>лабораторно-диагностические исследования, врачи узких специальностей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02019" y="5139847"/>
            <a:ext cx="1616158" cy="734217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7039" tIns="43518" rIns="87039" bIns="43518" anchor="ctr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b="1">
                <a:solidFill>
                  <a:srgbClr val="00000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en-US" sz="1400" dirty="0"/>
              <a:t>ОКАЗАНИЕ АПП НА </a:t>
            </a:r>
            <a:r>
              <a:rPr lang="ru-RU" altLang="en-US" sz="1400" dirty="0">
                <a:solidFill>
                  <a:srgbClr val="C00000"/>
                </a:solidFill>
              </a:rPr>
              <a:t>БЕСПЛАТНОЙ ОСНОВЕ</a:t>
            </a:r>
          </a:p>
        </p:txBody>
      </p:sp>
      <p:sp>
        <p:nvSpPr>
          <p:cNvPr id="56" name="Номер слайда 33"/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3B8A0-A37A-43EE-B803-407A85D5F4FE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="" xmlns:a16="http://schemas.microsoft.com/office/drawing/2014/main" id="{01DB889A-1D65-4E94-A4DD-66AA823283E9}"/>
              </a:ext>
            </a:extLst>
          </p:cNvPr>
          <p:cNvSpPr/>
          <p:nvPr/>
        </p:nvSpPr>
        <p:spPr>
          <a:xfrm rot="2287420">
            <a:off x="5605396" y="2544311"/>
            <a:ext cx="1998434" cy="43480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D78CB2D-181F-4DED-B982-344D632C1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16" y="1871614"/>
            <a:ext cx="866896" cy="99073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3E0D7CA2-EC8E-455D-B6AF-7017BCEAB7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37" y="4977652"/>
            <a:ext cx="866896" cy="99073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69C5118-B1C5-4989-A450-CF9FED19764D}"/>
              </a:ext>
            </a:extLst>
          </p:cNvPr>
          <p:cNvSpPr/>
          <p:nvPr/>
        </p:nvSpPr>
        <p:spPr>
          <a:xfrm>
            <a:off x="1489161" y="5955446"/>
            <a:ext cx="1261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пациент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997F7212-A5A2-403C-8512-60A203942174}"/>
              </a:ext>
            </a:extLst>
          </p:cNvPr>
          <p:cNvSpPr/>
          <p:nvPr/>
        </p:nvSpPr>
        <p:spPr>
          <a:xfrm>
            <a:off x="1461838" y="3072621"/>
            <a:ext cx="1261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en-US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пациент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="" xmlns:a16="http://schemas.microsoft.com/office/drawing/2014/main" id="{79D2ADEF-ACD9-4965-A2AB-10BFD26B2D9B}"/>
              </a:ext>
            </a:extLst>
          </p:cNvPr>
          <p:cNvCxnSpPr>
            <a:cxnSpLocks/>
          </p:cNvCxnSpPr>
          <p:nvPr/>
        </p:nvCxnSpPr>
        <p:spPr>
          <a:xfrm flipV="1">
            <a:off x="5469410" y="1185225"/>
            <a:ext cx="754097" cy="3043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3">
            <a:extLst>
              <a:ext uri="{FF2B5EF4-FFF2-40B4-BE49-F238E27FC236}">
                <a16:creationId xmlns="" xmlns:a16="http://schemas.microsoft.com/office/drawing/2014/main" id="{3DBF8130-A9C8-4338-B905-2561FD77B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50" y="928355"/>
            <a:ext cx="22744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Амбулаторное лечение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91642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F1F828-7AE5-4325-A903-118C17E4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750" y="0"/>
            <a:ext cx="10364451" cy="114317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b="1" dirty="0">
                <a:solidFill>
                  <a:srgbClr val="0E2C4F"/>
                </a:solidFill>
                <a:latin typeface="+mn-lt"/>
                <a:cs typeface="Times New Roman" panose="02020603050405020304" pitchFamily="18" charset="0"/>
              </a:rPr>
              <a:t>Иностранцам и лицам без гражданства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пункту 5 статьи 88 Кодекса РК «О здоровье народа и системе здравоохранения»)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4AE0B7-06B0-4097-AC35-9FA56B8C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820412"/>
            <a:ext cx="5864531" cy="3970788"/>
          </a:xfrm>
        </p:spPr>
        <p:txBody>
          <a:bodyPr>
            <a:norm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Иностранцы и лица без гражданства, постоянно проживающие в Казахстане, </a:t>
            </a:r>
            <a:r>
              <a:rPr lang="ru-RU" sz="2400" b="1" u="sng" dirty="0">
                <a:cs typeface="Times New Roman" panose="02020603050405020304" pitchFamily="18" charset="0"/>
              </a:rPr>
              <a:t>прикрепляются беспрепятственно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Обслуживание в рамках ГОБМП </a:t>
            </a:r>
            <a:r>
              <a:rPr lang="ru-RU" sz="2400" b="1" u="sng" dirty="0">
                <a:cs typeface="Times New Roman" panose="02020603050405020304" pitchFamily="18" charset="0"/>
              </a:rPr>
              <a:t>с 1 января 2018 года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Иностранцы и лица без гражданства, временно пребывающие в Республике Казахстан, </a:t>
            </a:r>
            <a:r>
              <a:rPr lang="ru-RU" sz="2400" b="1" dirty="0">
                <a:cs typeface="Times New Roman" panose="02020603050405020304" pitchFamily="18" charset="0"/>
              </a:rPr>
              <a:t>имеют право на получение ГОБМП </a:t>
            </a:r>
            <a:r>
              <a:rPr lang="ru-RU" sz="2400" dirty="0">
                <a:cs typeface="Times New Roman" panose="02020603050405020304" pitchFamily="18" charset="0"/>
              </a:rPr>
              <a:t>при острых заболеваниях</a:t>
            </a:r>
            <a:endParaRPr lang="ru-RU" sz="2400" b="1" u="sng" dirty="0">
              <a:cs typeface="Times New Roman" panose="02020603050405020304" pitchFamily="18" charset="0"/>
            </a:endParaRPr>
          </a:p>
          <a:p>
            <a:endParaRPr lang="ru-RU" b="1" u="sng" dirty="0">
              <a:solidFill>
                <a:srgbClr val="0E2C4F"/>
              </a:solidFill>
              <a:latin typeface="FS Joey Pro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EBD039-8367-4BCA-BA03-8EB26BCA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05" y="1733551"/>
            <a:ext cx="4975155" cy="3780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548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2757873" y="1594398"/>
            <a:ext cx="123826" cy="104775"/>
          </a:xfrm>
          <a:prstGeom prst="flowChartConnector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547" y="1099973"/>
            <a:ext cx="1204305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95821" y="823748"/>
            <a:ext cx="4581524" cy="7845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Плательщик делает взнос через БВУ или АО «</a:t>
            </a:r>
            <a:r>
              <a:rPr lang="ru-RU" sz="1600" dirty="0" err="1">
                <a:solidFill>
                  <a:schemeClr val="tx1"/>
                </a:solidFill>
              </a:rPr>
              <a:t>Казпочта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  <a:r>
              <a:rPr lang="en-US" sz="1600" dirty="0">
                <a:solidFill>
                  <a:schemeClr val="tx1"/>
                </a:solidFill>
              </a:rPr>
              <a:t>/ </a:t>
            </a:r>
            <a:r>
              <a:rPr lang="kk-KZ" sz="1600" dirty="0">
                <a:solidFill>
                  <a:schemeClr val="tx1"/>
                </a:solidFill>
              </a:rPr>
              <a:t>терминалы Народного банка/онлайн оплата через </a:t>
            </a:r>
            <a:r>
              <a:rPr lang="en-US" sz="1600" dirty="0">
                <a:solidFill>
                  <a:schemeClr val="tx1"/>
                </a:solidFill>
              </a:rPr>
              <a:t>Kaspi bank</a:t>
            </a:r>
            <a:r>
              <a:rPr lang="kk-KZ" sz="1600" dirty="0">
                <a:solidFill>
                  <a:schemeClr val="tx1"/>
                </a:solidFill>
              </a:rPr>
              <a:t> или Казпочта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826831" y="791912"/>
            <a:ext cx="2752" cy="7767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05266" y="1729371"/>
            <a:ext cx="4581524" cy="549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Средства и данные поступают в «Правительство для граждан»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8691" y="2673881"/>
            <a:ext cx="4655160" cy="549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«Правительство для граждан» проверяет: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сумму/ИИН/ФИО получателя страховки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2750740" y="4483297"/>
            <a:ext cx="123826" cy="104775"/>
          </a:xfrm>
          <a:prstGeom prst="flowChartConnector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757873" y="3486712"/>
            <a:ext cx="123826" cy="104775"/>
          </a:xfrm>
          <a:prstGeom prst="flowChartConnector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0547" y="1840258"/>
            <a:ext cx="1201553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6419" y="2762047"/>
            <a:ext cx="1196049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90721" y="3711376"/>
            <a:ext cx="1909395" cy="729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Платеж принят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62745" y="3718353"/>
            <a:ext cx="2094803" cy="72962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Платеж возвращен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76418" y="3670411"/>
            <a:ext cx="117128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3274" y="4915064"/>
            <a:ext cx="1169194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5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155048" y="3261225"/>
            <a:ext cx="514350" cy="36229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682542" y="3261225"/>
            <a:ext cx="504825" cy="32908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071158" y="4965859"/>
            <a:ext cx="1966337" cy="729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Средства: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счет ФСМС в Нацбанке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62746" y="4956629"/>
            <a:ext cx="2101106" cy="729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Списки плательщиков: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Налоговые органы РК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3434821" y="4448008"/>
            <a:ext cx="574150" cy="485318"/>
          </a:xfrm>
          <a:prstGeom prst="straightConnector1">
            <a:avLst/>
          </a:prstGeom>
          <a:ln>
            <a:solidFill>
              <a:srgbClr val="0E2C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6344937" y="4456675"/>
            <a:ext cx="728063" cy="4766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110643" y="6012130"/>
            <a:ext cx="4652409" cy="552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Гражданин застрахован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4999" y="5827464"/>
            <a:ext cx="1154445" cy="369332"/>
          </a:xfrm>
          <a:prstGeom prst="rect">
            <a:avLst/>
          </a:prstGeom>
          <a:noFill/>
          <a:ln>
            <a:solidFill>
              <a:srgbClr val="0E2C4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Этап 6</a:t>
            </a:r>
          </a:p>
        </p:txBody>
      </p:sp>
      <p:sp>
        <p:nvSpPr>
          <p:cNvPr id="38" name="Блок-схема: узел 37"/>
          <p:cNvSpPr/>
          <p:nvPr/>
        </p:nvSpPr>
        <p:spPr>
          <a:xfrm>
            <a:off x="2764370" y="5394510"/>
            <a:ext cx="124921" cy="134752"/>
          </a:xfrm>
          <a:prstGeom prst="flowChartConnector">
            <a:avLst/>
          </a:prstGeom>
          <a:noFill/>
          <a:ln>
            <a:solidFill>
              <a:srgbClr val="0E2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580" y="143815"/>
            <a:ext cx="82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СХЕМА ДВИЖЕНИЯ ПЛАТЕЖЕЙ В СИСТЕМУ ОСМС: В ДЕТАЛЯХ</a:t>
            </a:r>
          </a:p>
        </p:txBody>
      </p:sp>
      <p:sp>
        <p:nvSpPr>
          <p:cNvPr id="47" name="Блок-схема: узел 46"/>
          <p:cNvSpPr/>
          <p:nvPr/>
        </p:nvSpPr>
        <p:spPr>
          <a:xfrm>
            <a:off x="2750993" y="2565084"/>
            <a:ext cx="123826" cy="104775"/>
          </a:xfrm>
          <a:prstGeom prst="flowChartConnector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CCFF"/>
              </a:solidFill>
            </a:endParaRPr>
          </a:p>
        </p:txBody>
      </p:sp>
      <p:sp>
        <p:nvSpPr>
          <p:cNvPr id="49" name="Стрелка: изогнутая вверх 48"/>
          <p:cNvSpPr/>
          <p:nvPr/>
        </p:nvSpPr>
        <p:spPr>
          <a:xfrm rot="16200000">
            <a:off x="6428177" y="2339154"/>
            <a:ext cx="3654443" cy="623631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2693276-D6FF-4AA2-B2AD-A721CDFBE051}"/>
              </a:ext>
            </a:extLst>
          </p:cNvPr>
          <p:cNvSpPr/>
          <p:nvPr/>
        </p:nvSpPr>
        <p:spPr>
          <a:xfrm>
            <a:off x="8703444" y="1355153"/>
            <a:ext cx="2969563" cy="3405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Получатель</a:t>
            </a:r>
            <a:r>
              <a:rPr lang="ru-RU" sz="1200" dirty="0">
                <a:solidFill>
                  <a:schemeClr val="tx1"/>
                </a:solidFill>
              </a:rPr>
              <a:t> – НАО «Государственная корпорация «Правительство для граждан»;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БИН бенефициара</a:t>
            </a:r>
            <a:r>
              <a:rPr lang="ru-RU" sz="1200" dirty="0">
                <a:solidFill>
                  <a:schemeClr val="tx1"/>
                </a:solidFill>
              </a:rPr>
              <a:t> 160440007161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ИИК </a:t>
            </a:r>
            <a:r>
              <a:rPr lang="ru-RU" sz="1200" dirty="0">
                <a:solidFill>
                  <a:schemeClr val="tx1"/>
                </a:solidFill>
              </a:rPr>
              <a:t>KZ92009MEDS368609103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БИК</a:t>
            </a:r>
            <a:r>
              <a:rPr lang="ru-RU" sz="1200" dirty="0">
                <a:solidFill>
                  <a:schemeClr val="tx1"/>
                </a:solidFill>
              </a:rPr>
              <a:t> GCVPKZ2A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КБЕ</a:t>
            </a:r>
            <a:r>
              <a:rPr lang="ru-RU" sz="1200" dirty="0">
                <a:solidFill>
                  <a:schemeClr val="tx1"/>
                </a:solidFill>
              </a:rPr>
              <a:t> 11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КБК - 904101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К</a:t>
            </a:r>
            <a:r>
              <a:rPr lang="ru-RU" sz="1200" b="1" dirty="0">
                <a:solidFill>
                  <a:schemeClr val="tx1"/>
                </a:solidFill>
              </a:rPr>
              <a:t>НП</a:t>
            </a:r>
            <a:r>
              <a:rPr lang="ru-RU" sz="1200" dirty="0">
                <a:solidFill>
                  <a:schemeClr val="tx1"/>
                </a:solidFill>
              </a:rPr>
              <a:t> с 121 по 128 (в зависимости от назначения платежа) </a:t>
            </a:r>
            <a:r>
              <a:rPr lang="ru-RU" sz="1200" b="1" dirty="0">
                <a:solidFill>
                  <a:schemeClr val="tx1"/>
                </a:solidFill>
              </a:rPr>
              <a:t/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КНП для работодателя</a:t>
            </a:r>
            <a:r>
              <a:rPr lang="ru-RU" sz="1200" dirty="0">
                <a:solidFill>
                  <a:schemeClr val="tx1"/>
                </a:solidFill>
              </a:rPr>
              <a:t> 121 Отчисления на ОСМС;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КНП для ИП/ЕСП и ФЛ ГПД</a:t>
            </a:r>
            <a:r>
              <a:rPr lang="ru-RU" sz="1200" dirty="0">
                <a:solidFill>
                  <a:schemeClr val="tx1"/>
                </a:solidFill>
              </a:rPr>
              <a:t> с 122  Взносы на ОСМС;</a:t>
            </a:r>
          </a:p>
          <a:p>
            <a:r>
              <a:rPr lang="ru-RU" sz="1200" dirty="0">
                <a:solidFill>
                  <a:schemeClr val="tx1"/>
                </a:solidFill>
              </a:rPr>
              <a:t>123 - Пеня за несвоевременное перечисление отчислений на ОСМС;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124 - Пеня за несвоевременное перечисление взносов на ОСМС.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7170308-473C-4B01-87F0-C1FD47552C9E}"/>
              </a:ext>
            </a:extLst>
          </p:cNvPr>
          <p:cNvSpPr/>
          <p:nvPr/>
        </p:nvSpPr>
        <p:spPr>
          <a:xfrm>
            <a:off x="8703444" y="798984"/>
            <a:ext cx="2969562" cy="369332"/>
          </a:xfrm>
          <a:prstGeom prst="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Реквизиты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70B3FC3F-86BE-4E82-ACCF-5F1EAAC75F69}"/>
              </a:ext>
            </a:extLst>
          </p:cNvPr>
          <p:cNvSpPr/>
          <p:nvPr/>
        </p:nvSpPr>
        <p:spPr>
          <a:xfrm>
            <a:off x="8703444" y="4969193"/>
            <a:ext cx="3006558" cy="14597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Наиболее вероятные ошибки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200" dirty="0">
                <a:solidFill>
                  <a:schemeClr val="tx1"/>
                </a:solidFill>
              </a:rPr>
              <a:t>Н</a:t>
            </a:r>
            <a:r>
              <a:rPr lang="ru-RU" sz="1200" dirty="0" err="1">
                <a:solidFill>
                  <a:schemeClr val="tx1"/>
                </a:solidFill>
              </a:rPr>
              <a:t>еправильно</a:t>
            </a:r>
            <a:r>
              <a:rPr lang="ru-RU" sz="1200" dirty="0">
                <a:solidFill>
                  <a:schemeClr val="tx1"/>
                </a:solidFill>
              </a:rPr>
              <a:t> указаны ИИН и (или) ФИО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Некорректно высчитаны ставки и взносов превышает 10 МЗРП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AB74DEAA-F68B-474F-9FB1-9E5B620E2ED0}"/>
              </a:ext>
            </a:extLst>
          </p:cNvPr>
          <p:cNvCxnSpPr/>
          <p:nvPr/>
        </p:nvCxnSpPr>
        <p:spPr>
          <a:xfrm flipH="1">
            <a:off x="2818410" y="1766554"/>
            <a:ext cx="2752" cy="7767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371349E5-CB54-46B3-B10C-A853A968F729}"/>
              </a:ext>
            </a:extLst>
          </p:cNvPr>
          <p:cNvCxnSpPr/>
          <p:nvPr/>
        </p:nvCxnSpPr>
        <p:spPr>
          <a:xfrm flipH="1">
            <a:off x="2815658" y="2669859"/>
            <a:ext cx="2752" cy="7767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A1AA16D0-AF29-41FA-BB00-9DA7265D9884}"/>
              </a:ext>
            </a:extLst>
          </p:cNvPr>
          <p:cNvCxnSpPr/>
          <p:nvPr/>
        </p:nvCxnSpPr>
        <p:spPr>
          <a:xfrm flipH="1">
            <a:off x="2812906" y="3669774"/>
            <a:ext cx="2752" cy="7767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05A24CFC-7BE4-47B6-88DB-B5C8B0C4691B}"/>
              </a:ext>
            </a:extLst>
          </p:cNvPr>
          <p:cNvCxnSpPr/>
          <p:nvPr/>
        </p:nvCxnSpPr>
        <p:spPr>
          <a:xfrm flipH="1">
            <a:off x="2817034" y="4628351"/>
            <a:ext cx="2752" cy="7767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5077DA05-E9B0-4824-A4D1-B868AB552D77}"/>
              </a:ext>
            </a:extLst>
          </p:cNvPr>
          <p:cNvCxnSpPr/>
          <p:nvPr/>
        </p:nvCxnSpPr>
        <p:spPr>
          <a:xfrm flipH="1">
            <a:off x="2828472" y="5553170"/>
            <a:ext cx="2752" cy="776768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619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C28C60-A4E0-4F84-898E-18D92E1C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2" y="70437"/>
            <a:ext cx="10051230" cy="1162196"/>
          </a:xfrm>
        </p:spPr>
        <p:txBody>
          <a:bodyPr>
            <a:normAutofit/>
          </a:bodyPr>
          <a:lstStyle/>
          <a:p>
            <a:pPr algn="r"/>
            <a:r>
              <a:rPr lang="kk-KZ" sz="2000" b="1" dirty="0">
                <a:solidFill>
                  <a:srgbClr val="0E2C4F"/>
                </a:solidFill>
                <a:latin typeface="+mn-lt"/>
                <a:cs typeface="Times New Roman" panose="02020603050405020304" pitchFamily="18" charset="0"/>
              </a:rPr>
              <a:t>Возврат суммы излишне (ошибочных) отчислений и (или) взносов и (или) пени</a:t>
            </a:r>
            <a:r>
              <a:rPr lang="kk-KZ" sz="20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kk-KZ" sz="2000" b="1" dirty="0">
                <a:latin typeface="+mn-lt"/>
                <a:cs typeface="Times New Roman" panose="02020603050405020304" pitchFamily="18" charset="0"/>
              </a:rPr>
            </a:br>
            <a:r>
              <a:rPr lang="kk-KZ" sz="20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kk-KZ" sz="2000" b="1" dirty="0">
                <a:latin typeface="+mn-lt"/>
                <a:cs typeface="Times New Roman" panose="02020603050405020304" pitchFamily="18" charset="0"/>
              </a:rPr>
            </a:br>
            <a:endParaRPr lang="ru-RU" sz="1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AEBEF0F-8C0E-46C9-87DA-AD6BA2E604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8315" y="1641874"/>
            <a:ext cx="740937" cy="722662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F33BC6AA-66B0-44B8-8231-C92DD65501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4063" y="1587519"/>
            <a:ext cx="947503" cy="8603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E50F6BF-2F4C-4F1D-A3D0-D7BBEE32E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96" y="1641874"/>
            <a:ext cx="1066958" cy="806007"/>
          </a:xfrm>
          <a:prstGeom prst="rect">
            <a:avLst/>
          </a:prstGeom>
        </p:spPr>
      </p:pic>
      <p:graphicFrame>
        <p:nvGraphicFramePr>
          <p:cNvPr id="24" name="Объект 23">
            <a:extLst>
              <a:ext uri="{FF2B5EF4-FFF2-40B4-BE49-F238E27FC236}">
                <a16:creationId xmlns="" xmlns:a16="http://schemas.microsoft.com/office/drawing/2014/main" id="{B7D80CA7-385B-4660-BBCC-12AAE5E90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0880721"/>
              </p:ext>
            </p:extLst>
          </p:nvPr>
        </p:nvGraphicFramePr>
        <p:xfrm>
          <a:off x="7387578" y="1232633"/>
          <a:ext cx="4536259" cy="5214724"/>
        </p:xfrm>
        <a:graphic>
          <a:graphicData uri="http://schemas.openxmlformats.org/presentationml/2006/ole">
            <p:oleObj spid="_x0000_s1058" name="Acrobat Document" r:id="rId6" imgW="5321520" imgH="7521840" progId="AcroExch.Document.11">
              <p:embed/>
            </p:oleObj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48E1AA-2D70-4D20-AD71-4F7ACDD0A310}"/>
              </a:ext>
            </a:extLst>
          </p:cNvPr>
          <p:cNvSpPr txBox="1"/>
          <p:nvPr/>
        </p:nvSpPr>
        <p:spPr>
          <a:xfrm>
            <a:off x="115763" y="2567654"/>
            <a:ext cx="2342991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E2C4F"/>
                </a:solidFill>
                <a:cs typeface="Times New Roman" panose="02020603050405020304" pitchFamily="18" charset="0"/>
              </a:rPr>
              <a:t>Этап 1: Заявление на возврат подается через филиалы Государственной корпорации согласно утвержденному приказу Министра здравоохранения РК от 30 июня 2017 года № 478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FA58458-B2A4-4417-A963-868DC8F32C0E}"/>
              </a:ext>
            </a:extLst>
          </p:cNvPr>
          <p:cNvSpPr txBox="1"/>
          <p:nvPr/>
        </p:nvSpPr>
        <p:spPr>
          <a:xfrm>
            <a:off x="4759569" y="2567654"/>
            <a:ext cx="2899508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E2C4F"/>
                </a:solidFill>
                <a:cs typeface="Times New Roman" panose="02020603050405020304" pitchFamily="18" charset="0"/>
              </a:rPr>
              <a:t>Этап 3: Возврат производит НАО «ФСМС» (возврат или мотивированный отказ) с момента получения заявления. </a:t>
            </a:r>
          </a:p>
          <a:p>
            <a:r>
              <a:rPr lang="ru-RU" sz="1200" dirty="0">
                <a:solidFill>
                  <a:srgbClr val="0E2C4F"/>
                </a:solidFill>
                <a:cs typeface="Times New Roman" panose="02020603050405020304" pitchFamily="18" charset="0"/>
              </a:rPr>
              <a:t>Срок рассмотрения заявления Фондом 7 рабочих дней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5E35C84-6310-4A47-9965-00DEDBA40DD7}"/>
              </a:ext>
            </a:extLst>
          </p:cNvPr>
          <p:cNvSpPr txBox="1"/>
          <p:nvPr/>
        </p:nvSpPr>
        <p:spPr>
          <a:xfrm>
            <a:off x="2648309" y="2567653"/>
            <a:ext cx="1921705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E2C4F"/>
                </a:solidFill>
                <a:cs typeface="Times New Roman" panose="02020603050405020304" pitchFamily="18" charset="0"/>
              </a:rPr>
              <a:t>Этап 2: Государственная корпорация направляет заявления на возврат по средством почты в НАО «ФСМС»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44AFB74-BF5E-4128-A259-41E5EE94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523" y="3908427"/>
            <a:ext cx="3430954" cy="10156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b="1" dirty="0">
                <a:cs typeface="Times New Roman" panose="02020603050405020304" pitchFamily="18" charset="0"/>
              </a:rPr>
              <a:t>Причины отказа в возврате (мотивированный отказ)</a:t>
            </a:r>
          </a:p>
          <a:p>
            <a:pPr marL="0" indent="0">
              <a:buNone/>
            </a:pPr>
            <a:r>
              <a:rPr lang="ru-RU" sz="5600" dirty="0">
                <a:cs typeface="Times New Roman" panose="02020603050405020304" pitchFamily="18" charset="0"/>
              </a:rPr>
              <a:t>1. Частичный возврат по одному участнику</a:t>
            </a:r>
          </a:p>
          <a:p>
            <a:pPr marL="0" indent="0">
              <a:buNone/>
            </a:pPr>
            <a:r>
              <a:rPr lang="ru-RU" sz="5600" dirty="0">
                <a:cs typeface="Times New Roman" panose="02020603050405020304" pitchFamily="18" charset="0"/>
              </a:rPr>
              <a:t>2. Неверно указаны реквизиты плательщика</a:t>
            </a:r>
          </a:p>
          <a:p>
            <a:pPr marL="0" indent="0">
              <a:buNone/>
            </a:pPr>
            <a:r>
              <a:rPr lang="ru-RU" sz="5600" dirty="0">
                <a:cs typeface="Times New Roman" panose="02020603050405020304" pitchFamily="18" charset="0"/>
              </a:rPr>
              <a:t>3. Неверно указаны реквизиты платежа</a:t>
            </a:r>
          </a:p>
          <a:p>
            <a:pPr marL="0" indent="0">
              <a:buNone/>
            </a:pPr>
            <a:r>
              <a:rPr lang="ru-RU" sz="5600" dirty="0">
                <a:cs typeface="Times New Roman" panose="02020603050405020304" pitchFamily="18" charset="0"/>
              </a:rPr>
              <a:t>4. Неверно указаны реквизиты потребителя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07DE315-225B-4722-9CAC-ED146DA7E45A}"/>
              </a:ext>
            </a:extLst>
          </p:cNvPr>
          <p:cNvSpPr/>
          <p:nvPr/>
        </p:nvSpPr>
        <p:spPr>
          <a:xfrm>
            <a:off x="298591" y="3371766"/>
            <a:ext cx="36934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cs typeface="Times New Roman" panose="02020603050405020304" pitchFamily="18" charset="0"/>
            </a:endParaRPr>
          </a:p>
          <a:p>
            <a:endParaRPr lang="ru-RU" sz="1400" b="1" dirty="0">
              <a:cs typeface="Times New Roman" panose="02020603050405020304" pitchFamily="18" charset="0"/>
            </a:endParaRPr>
          </a:p>
          <a:p>
            <a:endParaRPr lang="ru-RU" sz="1400" b="1" dirty="0">
              <a:cs typeface="Times New Roman" panose="02020603050405020304" pitchFamily="18" charset="0"/>
            </a:endParaRPr>
          </a:p>
          <a:p>
            <a:r>
              <a:rPr lang="ru-RU" sz="1400" b="1" dirty="0">
                <a:cs typeface="Times New Roman" panose="02020603050405020304" pitchFamily="18" charset="0"/>
              </a:rPr>
              <a:t>Причины возврата</a:t>
            </a:r>
          </a:p>
          <a:p>
            <a:r>
              <a:rPr lang="ru-RU" sz="1400" b="1" dirty="0">
                <a:cs typeface="Times New Roman" panose="02020603050405020304" pitchFamily="18" charset="0"/>
              </a:rPr>
              <a:t/>
            </a:r>
            <a:br>
              <a:rPr lang="ru-RU" sz="1400" b="1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1. Ошибочно перечислены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2. Излишне начислены на работников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3. Неверно указан код назначения платежа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4. В формате платежного поручения МТ 102 допущены ошибки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5. Неверно указаны реквизиты плательщика</a:t>
            </a:r>
            <a:br>
              <a:rPr lang="ru-RU" sz="1400" dirty="0">
                <a:cs typeface="Times New Roman" panose="02020603050405020304" pitchFamily="18" charset="0"/>
              </a:rPr>
            </a:br>
            <a:r>
              <a:rPr lang="ru-RU" sz="1400" dirty="0">
                <a:cs typeface="Times New Roman" panose="02020603050405020304" pitchFamily="18" charset="0"/>
              </a:rPr>
              <a:t>6. Плательщиком или банком два или более раз перечислены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2708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E7725F-0786-46AC-B55E-23588E010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737"/>
            <a:ext cx="10515600" cy="316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                              </a:t>
            </a:r>
            <a:r>
              <a:rPr lang="ru-RU" sz="3600" dirty="0">
                <a:solidFill>
                  <a:srgbClr val="0E2C4F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1F22BA-F0B6-4924-AE88-13157789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80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2779" y="237432"/>
            <a:ext cx="1049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Преимущество ОСМС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3412992" y="1692308"/>
            <a:ext cx="4198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8043" y="1560601"/>
            <a:ext cx="4337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91425" y="2567031"/>
            <a:ext cx="218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ВЫГОДЫ ДЛЯ ЗАСТРАХОВАННЫХ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8926" y="1837600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ПАКЕТ УСЛУГ НЕ ОГРАНИЧЕН ПО СУММЕ И НЕ ЗАВИСИТ ОТ ВЗНОСА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8926" y="2791437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СТРАХОВКА ПОКРЫВАЕТ ВЫСОКОТЕХНОЛОГИЧНЫЕ ОПЕРАЦИИ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8926" y="3840184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СТРАХОВОЙ ПАКЕТ ОРИЕНТИРОВАН НА ПРОФИЛАКТИКУ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8926" y="4888931"/>
            <a:ext cx="46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СИСТЕМА ОСМС ПРЕДПОЛАГАЕТ  СВОБОДУ ВЫБОРА</a:t>
            </a:r>
          </a:p>
        </p:txBody>
      </p:sp>
    </p:spTree>
    <p:extLst>
      <p:ext uri="{BB962C8B-B14F-4D97-AF65-F5344CB8AC3E}">
        <p14:creationId xmlns="" xmlns:p14="http://schemas.microsoft.com/office/powerpoint/2010/main" val="103088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5A2D831-6750-4698-83F3-B52A8D3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29B4472-6A41-4DBE-80E3-CA72B553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615" y="1380148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dirty="0">
                <a:cs typeface="Times New Roman" panose="02020603050405020304" pitchFamily="18" charset="0"/>
              </a:rPr>
              <a:t>- Частные нотариусы</a:t>
            </a:r>
            <a:endParaRPr 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cs typeface="Times New Roman" panose="02020603050405020304" pitchFamily="18" charset="0"/>
              </a:rPr>
              <a:t/>
            </a:r>
            <a:br>
              <a:rPr lang="ru-RU" sz="4200" dirty="0">
                <a:cs typeface="Times New Roman" panose="02020603050405020304" pitchFamily="18" charset="0"/>
              </a:rPr>
            </a:br>
            <a:r>
              <a:rPr lang="ru-RU" sz="4200" dirty="0">
                <a:cs typeface="Times New Roman" panose="02020603050405020304" pitchFamily="18" charset="0"/>
              </a:rPr>
              <a:t>- Частные судебные исполнители</a:t>
            </a:r>
            <a:endParaRPr 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cs typeface="Times New Roman" panose="02020603050405020304" pitchFamily="18" charset="0"/>
              </a:rPr>
              <a:t/>
            </a:r>
            <a:br>
              <a:rPr lang="ru-RU" sz="4200" dirty="0">
                <a:cs typeface="Times New Roman" panose="02020603050405020304" pitchFamily="18" charset="0"/>
              </a:rPr>
            </a:br>
            <a:r>
              <a:rPr lang="ru-RU" sz="4200" dirty="0">
                <a:cs typeface="Times New Roman" panose="02020603050405020304" pitchFamily="18" charset="0"/>
              </a:rPr>
              <a:t>- Адвокаты</a:t>
            </a:r>
            <a:endParaRPr 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cs typeface="Times New Roman" panose="02020603050405020304" pitchFamily="18" charset="0"/>
              </a:rPr>
              <a:t/>
            </a:r>
            <a:br>
              <a:rPr lang="ru-RU" sz="4200" dirty="0">
                <a:cs typeface="Times New Roman" panose="02020603050405020304" pitchFamily="18" charset="0"/>
              </a:rPr>
            </a:br>
            <a:r>
              <a:rPr lang="ru-RU" sz="4200" dirty="0">
                <a:cs typeface="Times New Roman" panose="02020603050405020304" pitchFamily="18" charset="0"/>
              </a:rPr>
              <a:t>- Профессиональные медиаторы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114300" indent="0">
              <a:buNone/>
            </a:pPr>
            <a:r>
              <a:rPr lang="ru-RU" sz="2400" dirty="0"/>
              <a:t>______________________________________________________________________</a:t>
            </a:r>
          </a:p>
          <a:p>
            <a:pPr marL="0" indent="0">
              <a:buNone/>
            </a:pPr>
            <a:r>
              <a:rPr lang="ru-RU" sz="5000" dirty="0">
                <a:cs typeface="Times New Roman" panose="02020603050405020304" pitchFamily="18" charset="0"/>
              </a:rPr>
              <a:t>«Иные плательщики, а также граждане, выехавшие за пределы Республики Казахстан» </a:t>
            </a:r>
            <a:br>
              <a:rPr lang="ru-RU" sz="5000" dirty="0">
                <a:cs typeface="Times New Roman" panose="02020603050405020304" pitchFamily="18" charset="0"/>
              </a:rPr>
            </a:br>
            <a:endParaRPr lang="ru-RU" sz="5000" dirty="0"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sz="2400" dirty="0"/>
          </a:p>
          <a:p>
            <a:pPr marL="11430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                    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 algn="ctr">
              <a:buNone/>
            </a:pPr>
            <a:r>
              <a:rPr lang="ru-RU" sz="2400" dirty="0"/>
              <a:t> </a:t>
            </a:r>
            <a:r>
              <a:rPr lang="ru-RU" sz="6000" dirty="0">
                <a:cs typeface="Times New Roman" panose="02020603050405020304" pitchFamily="18" charset="0"/>
              </a:rPr>
              <a:t>заменены на </a:t>
            </a:r>
            <a:r>
              <a:rPr lang="ru-RU" sz="6000" b="1" dirty="0">
                <a:cs typeface="Times New Roman" panose="02020603050405020304" pitchFamily="18" charset="0"/>
              </a:rPr>
              <a:t>«Самостоятельные плательщики»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55C3BCF5-9274-4B37-B6D0-93199D84FE74}"/>
              </a:ext>
            </a:extLst>
          </p:cNvPr>
          <p:cNvCxnSpPr/>
          <p:nvPr/>
        </p:nvCxnSpPr>
        <p:spPr>
          <a:xfrm flipH="1">
            <a:off x="985297" y="1380148"/>
            <a:ext cx="3149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: штриховая вправо 6">
            <a:extLst>
              <a:ext uri="{FF2B5EF4-FFF2-40B4-BE49-F238E27FC236}">
                <a16:creationId xmlns="" xmlns:a16="http://schemas.microsoft.com/office/drawing/2014/main" id="{191E33B7-7BAA-485F-9D89-3D26BC4B3FCE}"/>
              </a:ext>
            </a:extLst>
          </p:cNvPr>
          <p:cNvSpPr/>
          <p:nvPr/>
        </p:nvSpPr>
        <p:spPr>
          <a:xfrm>
            <a:off x="5455138" y="1859318"/>
            <a:ext cx="1666069" cy="5394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3BFAB6-27D9-4BC6-8BE0-5DE302EB93F3}"/>
              </a:ext>
            </a:extLst>
          </p:cNvPr>
          <p:cNvSpPr/>
          <p:nvPr/>
        </p:nvSpPr>
        <p:spPr>
          <a:xfrm>
            <a:off x="7588376" y="1713567"/>
            <a:ext cx="4042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Лица, занимающиеся </a:t>
            </a:r>
            <a:b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частной практикой</a:t>
            </a:r>
            <a:endParaRPr lang="ru-R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4C62D6AC-439D-49F0-82DC-91222440DEDF}"/>
              </a:ext>
            </a:extLst>
          </p:cNvPr>
          <p:cNvSpPr/>
          <p:nvPr/>
        </p:nvSpPr>
        <p:spPr>
          <a:xfrm>
            <a:off x="5840116" y="4271617"/>
            <a:ext cx="448056" cy="769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4CBF31-4F40-451B-88FB-5CB78B6E8848}"/>
              </a:ext>
            </a:extLst>
          </p:cNvPr>
          <p:cNvSpPr txBox="1"/>
          <p:nvPr/>
        </p:nvSpPr>
        <p:spPr>
          <a:xfrm>
            <a:off x="2925749" y="107361"/>
            <a:ext cx="8618687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Пункт 2. статья 14 Плательщики </a:t>
            </a:r>
          </a:p>
        </p:txBody>
      </p:sp>
    </p:spTree>
    <p:extLst>
      <p:ext uri="{BB962C8B-B14F-4D97-AF65-F5344CB8AC3E}">
        <p14:creationId xmlns="" xmlns:p14="http://schemas.microsoft.com/office/powerpoint/2010/main" val="381340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5749" y="107361"/>
            <a:ext cx="8618687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Ставки взносов и отчислений в ОСМС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813359" y="1376756"/>
            <a:ext cx="3149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055FBF4-BB4A-4A30-A2BE-B6C28440F13E}"/>
              </a:ext>
            </a:extLst>
          </p:cNvPr>
          <p:cNvSpPr/>
          <p:nvPr/>
        </p:nvSpPr>
        <p:spPr>
          <a:xfrm>
            <a:off x="1523144" y="5873845"/>
            <a:ext cx="889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cs typeface="Times New Roman" panose="02020603050405020304" pitchFamily="18" charset="0"/>
              </a:rPr>
              <a:t>Примечание:</a:t>
            </a:r>
          </a:p>
          <a:p>
            <a:r>
              <a:rPr lang="ru-RU" sz="1200" dirty="0">
                <a:cs typeface="Times New Roman" panose="02020603050405020304" pitchFamily="18" charset="0"/>
              </a:rPr>
              <a:t>Государство*- Объектом исчисления взносов государства является среднемесячная заработная плата, предшествующая двум годам текущего финансового года, определяемая уполномоченным органом в области государственной статистики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AA698E7-B6ED-4B98-AD5F-97F8D64DF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7872054"/>
              </p:ext>
            </p:extLst>
          </p:nvPr>
        </p:nvGraphicFramePr>
        <p:xfrm>
          <a:off x="1530416" y="1263389"/>
          <a:ext cx="8804557" cy="4610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36">
                  <a:extLst>
                    <a:ext uri="{9D8B030D-6E8A-4147-A177-3AD203B41FA5}">
                      <a16:colId xmlns="" xmlns:a16="http://schemas.microsoft.com/office/drawing/2014/main" val="58566116"/>
                    </a:ext>
                  </a:extLst>
                </a:gridCol>
                <a:gridCol w="1139481">
                  <a:extLst>
                    <a:ext uri="{9D8B030D-6E8A-4147-A177-3AD203B41FA5}">
                      <a16:colId xmlns="" xmlns:a16="http://schemas.microsoft.com/office/drawing/2014/main" val="2322015233"/>
                    </a:ext>
                  </a:extLst>
                </a:gridCol>
                <a:gridCol w="1271208">
                  <a:extLst>
                    <a:ext uri="{9D8B030D-6E8A-4147-A177-3AD203B41FA5}">
                      <a16:colId xmlns="" xmlns:a16="http://schemas.microsoft.com/office/drawing/2014/main" val="849465067"/>
                    </a:ext>
                  </a:extLst>
                </a:gridCol>
                <a:gridCol w="1271208">
                  <a:extLst>
                    <a:ext uri="{9D8B030D-6E8A-4147-A177-3AD203B41FA5}">
                      <a16:colId xmlns="" xmlns:a16="http://schemas.microsoft.com/office/drawing/2014/main" val="2983679035"/>
                    </a:ext>
                  </a:extLst>
                </a:gridCol>
                <a:gridCol w="1271208">
                  <a:extLst>
                    <a:ext uri="{9D8B030D-6E8A-4147-A177-3AD203B41FA5}">
                      <a16:colId xmlns="" xmlns:a16="http://schemas.microsoft.com/office/drawing/2014/main" val="4040902885"/>
                    </a:ext>
                  </a:extLst>
                </a:gridCol>
                <a:gridCol w="1271208">
                  <a:extLst>
                    <a:ext uri="{9D8B030D-6E8A-4147-A177-3AD203B41FA5}">
                      <a16:colId xmlns="" xmlns:a16="http://schemas.microsoft.com/office/drawing/2014/main" val="2435834804"/>
                    </a:ext>
                  </a:extLst>
                </a:gridCol>
                <a:gridCol w="1271208">
                  <a:extLst>
                    <a:ext uri="{9D8B030D-6E8A-4147-A177-3AD203B41FA5}">
                      <a16:colId xmlns="" xmlns:a16="http://schemas.microsoft.com/office/drawing/2014/main" val="269245287"/>
                    </a:ext>
                  </a:extLst>
                </a:gridCol>
              </a:tblGrid>
              <a:tr h="3364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Период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2021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2022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1646208817"/>
                  </a:ext>
                </a:extLst>
              </a:tr>
              <a:tr h="3364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Работодатели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1.5%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1.5%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3%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4058782143"/>
                  </a:ext>
                </a:extLst>
              </a:tr>
              <a:tr h="7050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ИП/КХ/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Лица, занимающиеся </a:t>
                      </a:r>
                      <a:b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</a:b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частной практикой</a:t>
                      </a:r>
                    </a:p>
                    <a:p>
                      <a:pPr algn="l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5% от 2 МЗП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5% от 1,4 </a:t>
                      </a:r>
                      <a:r>
                        <a:rPr lang="ru-RU" sz="1100" u="none" strike="noStrike" dirty="0" smtClean="0">
                          <a:effectLst/>
                        </a:rPr>
                        <a:t>МЗП (мин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зар.плата</a:t>
                      </a:r>
                      <a:r>
                        <a:rPr lang="ru-RU" sz="1100" u="none" strike="noStrike" dirty="0" smtClean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5% от 1,4 МЗП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5% от 1,4 МЗП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3203952074"/>
                  </a:ext>
                </a:extLst>
              </a:tr>
              <a:tr h="6656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Физ.лица </a:t>
                      </a:r>
                      <a:r>
                        <a:rPr lang="ru-RU" sz="1100" u="none" strike="noStrike" dirty="0" smtClean="0">
                          <a:effectLst/>
                        </a:rPr>
                        <a:t>ГПХ</a:t>
                      </a:r>
                    </a:p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(гражд прав договора)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5% от дохода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r>
                        <a:rPr lang="ru-RU" sz="1100" u="none" strike="noStrike" dirty="0">
                          <a:effectLst/>
                        </a:rPr>
                        <a:t>% от начисленного дохода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2% от начисленного дохода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3% от начисленного дохода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2042157113"/>
                  </a:ext>
                </a:extLst>
              </a:tr>
              <a:tr h="6656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Работники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1% от начисленного дохода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1% от начисленного дохода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2% от начисленного дохода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1471220295"/>
                  </a:ext>
                </a:extLst>
              </a:tr>
              <a:tr h="6729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Государство</a:t>
                      </a:r>
                      <a:r>
                        <a:rPr lang="ru-RU" sz="1100" u="none" strike="noStrike" dirty="0" smtClean="0">
                          <a:effectLst/>
                        </a:rPr>
                        <a:t>*</a:t>
                      </a:r>
                    </a:p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(за 15 льготных категорий)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1,4%, </a:t>
                      </a:r>
                      <a:r>
                        <a:rPr lang="ru-RU" sz="1100" u="none" strike="noStrike" dirty="0" smtClean="0">
                          <a:effectLst/>
                        </a:rPr>
                        <a:t>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1,6%,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 от 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264302088"/>
                  </a:ext>
                </a:extLst>
              </a:tr>
              <a:tr h="12281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Самостоятельные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плательщики</a:t>
                      </a:r>
                    </a:p>
                    <a:p>
                      <a:pPr algn="l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(самозанятые, незарегистрированные безработные,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лица выехавшие за пределы РК)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5% от 1МЗП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5% от 1МЗП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5% от 1МЗП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70" marR="7370" marT="7370" marB="0" anchor="ctr"/>
                </a:tc>
                <a:extLst>
                  <a:ext uri="{0D108BD9-81ED-4DB2-BD59-A6C34878D82A}">
                    <a16:rowId xmlns="" xmlns:a16="http://schemas.microsoft.com/office/drawing/2014/main" val="221286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000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79A650-8135-49E4-AD7A-0C5CAFA1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AF4FF49-233F-47F0-8BE7-5508EEAF0281}"/>
              </a:ext>
            </a:extLst>
          </p:cNvPr>
          <p:cNvSpPr/>
          <p:nvPr/>
        </p:nvSpPr>
        <p:spPr>
          <a:xfrm>
            <a:off x="4994031" y="248243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spc="1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Статья 29. Доходы, принимаемые для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b="1" spc="1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исчисления отчислений и (или) взносов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727E9841-A75C-4B42-A6D6-A240A0250833}"/>
              </a:ext>
            </a:extLst>
          </p:cNvPr>
          <p:cNvCxnSpPr/>
          <p:nvPr/>
        </p:nvCxnSpPr>
        <p:spPr>
          <a:xfrm flipH="1">
            <a:off x="977482" y="1392386"/>
            <a:ext cx="3149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7575D24E-680F-4F04-94F8-A7171ECA4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981807"/>
              </p:ext>
            </p:extLst>
          </p:nvPr>
        </p:nvGraphicFramePr>
        <p:xfrm>
          <a:off x="1413067" y="1392387"/>
          <a:ext cx="9716041" cy="348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8225">
                  <a:extLst>
                    <a:ext uri="{9D8B030D-6E8A-4147-A177-3AD203B41FA5}">
                      <a16:colId xmlns="" xmlns:a16="http://schemas.microsoft.com/office/drawing/2014/main" val="2993802237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3806936585"/>
                    </a:ext>
                  </a:extLst>
                </a:gridCol>
                <a:gridCol w="2954216">
                  <a:extLst>
                    <a:ext uri="{9D8B030D-6E8A-4147-A177-3AD203B41FA5}">
                      <a16:colId xmlns="" xmlns:a16="http://schemas.microsoft.com/office/drawing/2014/main" val="2536869638"/>
                    </a:ext>
                  </a:extLst>
                </a:gridCol>
              </a:tblGrid>
              <a:tr h="2301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7110182"/>
                  </a:ext>
                </a:extLst>
              </a:tr>
              <a:tr h="268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МЗП (минимальная заработная плата)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28 284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42 500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="" xmlns:a16="http://schemas.microsoft.com/office/drawing/2014/main" val="1511711330"/>
                  </a:ext>
                </a:extLst>
              </a:tr>
              <a:tr h="825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Ежемесячный объект, принимаемый для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исчисления отчислений</a:t>
                      </a:r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не должен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превышать 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 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="" xmlns:a16="http://schemas.microsoft.com/office/drawing/2014/main" val="3994936083"/>
                  </a:ext>
                </a:extLst>
              </a:tr>
              <a:tr h="1334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Ежемесячный доход, принимаемый для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исчисления взносов</a:t>
                      </a:r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должен исчисляться по сумме всех видов доходов физического лица и не должен превышать: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 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="" xmlns:a16="http://schemas.microsoft.com/office/drawing/2014/main" val="646746507"/>
                  </a:ext>
                </a:extLst>
              </a:tr>
              <a:tr h="825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Объектом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исчисления взносов ИП, лиц, занимающихся частной практикой</a:t>
                      </a:r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1,4 МЗП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38" marR="8738" marT="8738" marB="0" anchor="b"/>
                </a:tc>
                <a:extLst>
                  <a:ext uri="{0D108BD9-81ED-4DB2-BD59-A6C34878D82A}">
                    <a16:rowId xmlns="" xmlns:a16="http://schemas.microsoft.com/office/drawing/2014/main" val="2433907565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3731F7F-E494-4EAD-B360-06E6A41851FD}"/>
              </a:ext>
            </a:extLst>
          </p:cNvPr>
          <p:cNvSpPr/>
          <p:nvPr/>
        </p:nvSpPr>
        <p:spPr>
          <a:xfrm>
            <a:off x="1492858" y="5067602"/>
            <a:ext cx="9860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cs typeface="Times New Roman" panose="02020603050405020304" pitchFamily="18" charset="0"/>
              </a:rPr>
              <a:t>Примечание: </a:t>
            </a:r>
            <a:r>
              <a:rPr lang="ru-RU" sz="1200" dirty="0">
                <a:cs typeface="Times New Roman" panose="02020603050405020304" pitchFamily="18" charset="0"/>
              </a:rPr>
              <a:t>Объектом исчисления отчислений и (или)  взносов является МЗП установленный на соответствующий финансовый год законом о республиканском бюджете</a:t>
            </a:r>
          </a:p>
        </p:txBody>
      </p:sp>
    </p:spTree>
    <p:extLst>
      <p:ext uri="{BB962C8B-B14F-4D97-AF65-F5344CB8AC3E}">
        <p14:creationId xmlns="" xmlns:p14="http://schemas.microsoft.com/office/powerpoint/2010/main" val="33248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45925" y="1122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5975268" y="-5975268"/>
            <a:ext cx="241464" cy="1219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alpha val="51000"/>
                </a:schemeClr>
              </a:solidFill>
              <a:highlight>
                <a:srgbClr val="0000FF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1692" y="1052495"/>
            <a:ext cx="3462215" cy="2800767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РАБОТОДАТЕЛЬ НЕ ПЛАТИТ СТРАХОВКУ, ЕСЛИ ЕГО РАБОТНИК ВХОДИТ В ОДНУ ИЗ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13 КАТЕГОРИЙ </a:t>
            </a:r>
            <a:r>
              <a:rPr lang="ru-RU" sz="240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smtClean="0">
                <a:solidFill>
                  <a:schemeClr val="accent6">
                    <a:lumMod val="50000"/>
                  </a:schemeClr>
                </a:solidFill>
              </a:rPr>
              <a:t>добавляются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 категорий с 01.07.2019г это АСП и лица, ухаживающие за инвалидами 1 группы с детства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трелка: влево 6"/>
          <p:cNvSpPr/>
          <p:nvPr/>
        </p:nvSpPr>
        <p:spPr>
          <a:xfrm>
            <a:off x="6474513" y="21810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61" y="4099483"/>
            <a:ext cx="999831" cy="5243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12183" y="4017076"/>
            <a:ext cx="3813003" cy="2677656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ОТ ВЗНОСОВ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ОСВОБОЖДАЮТСЯ 15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КАТЕГОРИЙ ГРАЖДАН, т.е. 10 МЛН ЧЕЛОВЕК, ЗА КОТОРЫХ ВЗНОСЫ ОПЛАЧИВАЕТ ГОСУДАРСТВО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A6BB636-E764-4BA4-9516-95DA72ABBB2E}"/>
              </a:ext>
            </a:extLst>
          </p:cNvPr>
          <p:cNvSpPr/>
          <p:nvPr/>
        </p:nvSpPr>
        <p:spPr>
          <a:xfrm>
            <a:off x="379044" y="1122363"/>
            <a:ext cx="5541109" cy="55723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endParaRPr lang="ru-RU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E1C946-0B7F-4624-8C9D-618910FA6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561" y="1251331"/>
            <a:ext cx="832890" cy="676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9579D-FFEE-4F32-B478-EB868644D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18" y="1260453"/>
            <a:ext cx="832891" cy="676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A979175-94EE-4D74-9CFD-874CF7F18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265" y="1267426"/>
            <a:ext cx="897787" cy="694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4C24F10-3D6F-43E1-9150-D6D558348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491" y="2631933"/>
            <a:ext cx="707709" cy="6136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E6D9621-2CF8-466A-AD21-F755AF044D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834" y="2605508"/>
            <a:ext cx="832891" cy="676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EBB3944-935A-419C-AC6A-A24C26014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8316" y="2631933"/>
            <a:ext cx="738693" cy="596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8465FF8-C2F2-4C7B-A08D-54B157EA34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3517" y="3880090"/>
            <a:ext cx="779786" cy="6762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75D0FE7-AE39-43D3-A3AA-1D93867F0E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193" y="3875725"/>
            <a:ext cx="931361" cy="6288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3BEDAE4-DC30-477D-8C8B-04DFC3F2E8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651" y="3864746"/>
            <a:ext cx="817621" cy="7284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F5AA624-E304-4730-A268-FEE2B72157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541" y="5214821"/>
            <a:ext cx="933450" cy="7228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1002687-7242-4ADB-83AA-8C1536358A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5006" y="5275975"/>
            <a:ext cx="762000" cy="7133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D165E8B-38C4-413B-9E41-45A956FDD0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4312" y="5218134"/>
            <a:ext cx="672803" cy="755532"/>
          </a:xfrm>
          <a:prstGeom prst="rect">
            <a:avLst/>
          </a:prstGeom>
        </p:spPr>
      </p:pic>
      <p:sp>
        <p:nvSpPr>
          <p:cNvPr id="25" name="Скругленный прямоугольник 50">
            <a:extLst>
              <a:ext uri="{FF2B5EF4-FFF2-40B4-BE49-F238E27FC236}">
                <a16:creationId xmlns="" xmlns:a16="http://schemas.microsoft.com/office/drawing/2014/main" id="{5CC2F8D1-38F2-47D0-893F-471E09AE56C0}"/>
              </a:ext>
            </a:extLst>
          </p:cNvPr>
          <p:cNvSpPr/>
          <p:nvPr/>
        </p:nvSpPr>
        <p:spPr>
          <a:xfrm>
            <a:off x="967754" y="2074817"/>
            <a:ext cx="902223" cy="364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002060"/>
                </a:solidFill>
                <a:cs typeface="Times New Roman" pitchFamily="18" charset="0"/>
              </a:rPr>
              <a:t>дети</a:t>
            </a:r>
          </a:p>
        </p:txBody>
      </p:sp>
      <p:sp>
        <p:nvSpPr>
          <p:cNvPr id="26" name="Скругленный прямоугольник 50">
            <a:extLst>
              <a:ext uri="{FF2B5EF4-FFF2-40B4-BE49-F238E27FC236}">
                <a16:creationId xmlns="" xmlns:a16="http://schemas.microsoft.com/office/drawing/2014/main" id="{834174E4-5156-4115-ACFC-2E9C8CF3ABA6}"/>
              </a:ext>
            </a:extLst>
          </p:cNvPr>
          <p:cNvSpPr/>
          <p:nvPr/>
        </p:nvSpPr>
        <p:spPr>
          <a:xfrm>
            <a:off x="2424337" y="2074817"/>
            <a:ext cx="1285427" cy="364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002060"/>
                </a:solidFill>
                <a:cs typeface="Times New Roman" pitchFamily="18" charset="0"/>
              </a:rPr>
              <a:t>инвалиды</a:t>
            </a:r>
          </a:p>
        </p:txBody>
      </p:sp>
      <p:sp>
        <p:nvSpPr>
          <p:cNvPr id="27" name="Скругленный прямоугольник 50">
            <a:extLst>
              <a:ext uri="{FF2B5EF4-FFF2-40B4-BE49-F238E27FC236}">
                <a16:creationId xmlns="" xmlns:a16="http://schemas.microsoft.com/office/drawing/2014/main" id="{0E5E07FF-4873-4343-BF55-1483D77EE63C}"/>
              </a:ext>
            </a:extLst>
          </p:cNvPr>
          <p:cNvSpPr/>
          <p:nvPr/>
        </p:nvSpPr>
        <p:spPr>
          <a:xfrm>
            <a:off x="4093230" y="2090167"/>
            <a:ext cx="1368117" cy="364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rgbClr val="002060"/>
                </a:solidFill>
                <a:cs typeface="Times New Roman" pitchFamily="18" charset="0"/>
              </a:rPr>
              <a:t>пенсионеры</a:t>
            </a:r>
          </a:p>
        </p:txBody>
      </p:sp>
      <p:sp>
        <p:nvSpPr>
          <p:cNvPr id="28" name="Скругленный прямоугольник 50">
            <a:extLst>
              <a:ext uri="{FF2B5EF4-FFF2-40B4-BE49-F238E27FC236}">
                <a16:creationId xmlns="" xmlns:a16="http://schemas.microsoft.com/office/drawing/2014/main" id="{37CAF70C-E416-4A6D-9E5D-D3D76672F688}"/>
              </a:ext>
            </a:extLst>
          </p:cNvPr>
          <p:cNvSpPr/>
          <p:nvPr/>
        </p:nvSpPr>
        <p:spPr>
          <a:xfrm>
            <a:off x="824681" y="3352070"/>
            <a:ext cx="1327516" cy="364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rgbClr val="002060"/>
                </a:solidFill>
                <a:cs typeface="Times New Roman" pitchFamily="18" charset="0"/>
              </a:rPr>
              <a:t>Неработающее и воспитывающее ребенка до 3 лет</a:t>
            </a:r>
          </a:p>
        </p:txBody>
      </p:sp>
      <p:sp>
        <p:nvSpPr>
          <p:cNvPr id="30" name="Скругленный прямоугольник 50">
            <a:extLst>
              <a:ext uri="{FF2B5EF4-FFF2-40B4-BE49-F238E27FC236}">
                <a16:creationId xmlns="" xmlns:a16="http://schemas.microsoft.com/office/drawing/2014/main" id="{97F3AF1C-20AB-4D9F-A6C8-06D1A285647E}"/>
              </a:ext>
            </a:extLst>
          </p:cNvPr>
          <p:cNvSpPr/>
          <p:nvPr/>
        </p:nvSpPr>
        <p:spPr>
          <a:xfrm>
            <a:off x="3883536" y="4652325"/>
            <a:ext cx="1902625" cy="3860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неработающие лица, осуществляющие уход за ребенком-инвалидом</a:t>
            </a:r>
            <a:endParaRPr lang="ru-RU" sz="9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1" name="Скругленный прямоугольник 50">
            <a:extLst>
              <a:ext uri="{FF2B5EF4-FFF2-40B4-BE49-F238E27FC236}">
                <a16:creationId xmlns="" xmlns:a16="http://schemas.microsoft.com/office/drawing/2014/main" id="{A3206465-C8EC-4726-B22C-94BF0583AC5E}"/>
              </a:ext>
            </a:extLst>
          </p:cNvPr>
          <p:cNvSpPr/>
          <p:nvPr/>
        </p:nvSpPr>
        <p:spPr>
          <a:xfrm>
            <a:off x="2586619" y="3325388"/>
            <a:ext cx="1751663" cy="490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находящиеся в отпусках в связи с беременностью и родам, усыновлением (удочерением) новорожденного ребенка (детей), по уходу за ребенком до 3 лет</a:t>
            </a:r>
          </a:p>
        </p:txBody>
      </p:sp>
      <p:sp>
        <p:nvSpPr>
          <p:cNvPr id="32" name="Скругленный прямоугольник 50">
            <a:extLst>
              <a:ext uri="{FF2B5EF4-FFF2-40B4-BE49-F238E27FC236}">
                <a16:creationId xmlns="" xmlns:a16="http://schemas.microsoft.com/office/drawing/2014/main" id="{FCB6FB5F-09B3-49D4-BAC5-016EF2B23C5B}"/>
              </a:ext>
            </a:extLst>
          </p:cNvPr>
          <p:cNvSpPr/>
          <p:nvPr/>
        </p:nvSpPr>
        <p:spPr>
          <a:xfrm>
            <a:off x="539038" y="4574841"/>
            <a:ext cx="2051647" cy="4908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многодетные матери, награжденные подвесками "Алтын </a:t>
            </a:r>
            <a:r>
              <a:rPr lang="ru-RU" sz="65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алқа</a:t>
            </a:r>
            <a:r>
              <a:rPr lang="ru-RU" sz="6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", "</a:t>
            </a:r>
            <a:r>
              <a:rPr lang="ru-RU" sz="65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Күміс</a:t>
            </a:r>
            <a:r>
              <a:rPr lang="ru-RU" sz="6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65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алқа</a:t>
            </a:r>
            <a:r>
              <a:rPr lang="ru-RU" sz="65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" или получившие ранее звание "Мать-героиня", а также награжденные орденами "Материнская слава" I и II степени</a:t>
            </a:r>
          </a:p>
        </p:txBody>
      </p:sp>
      <p:sp>
        <p:nvSpPr>
          <p:cNvPr id="33" name="Скругленный прямоугольник 50">
            <a:extLst>
              <a:ext uri="{FF2B5EF4-FFF2-40B4-BE49-F238E27FC236}">
                <a16:creationId xmlns="" xmlns:a16="http://schemas.microsoft.com/office/drawing/2014/main" id="{B54D2499-1D22-4021-ABAA-84831F2D3224}"/>
              </a:ext>
            </a:extLst>
          </p:cNvPr>
          <p:cNvSpPr/>
          <p:nvPr/>
        </p:nvSpPr>
        <p:spPr>
          <a:xfrm>
            <a:off x="2723637" y="4631700"/>
            <a:ext cx="992553" cy="466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rgbClr val="002060"/>
                </a:solidFill>
                <a:cs typeface="Times New Roman" pitchFamily="18" charset="0"/>
              </a:rPr>
              <a:t>студенты</a:t>
            </a:r>
          </a:p>
        </p:txBody>
      </p:sp>
      <p:sp>
        <p:nvSpPr>
          <p:cNvPr id="34" name="Скругленный прямоугольник 50">
            <a:extLst>
              <a:ext uri="{FF2B5EF4-FFF2-40B4-BE49-F238E27FC236}">
                <a16:creationId xmlns="" xmlns:a16="http://schemas.microsoft.com/office/drawing/2014/main" id="{0D6F7E63-4B05-4CAF-BC25-FD78E511F2D8}"/>
              </a:ext>
            </a:extLst>
          </p:cNvPr>
          <p:cNvSpPr/>
          <p:nvPr/>
        </p:nvSpPr>
        <p:spPr>
          <a:xfrm>
            <a:off x="716888" y="6086822"/>
            <a:ext cx="1327516" cy="364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dirty="0">
                <a:solidFill>
                  <a:srgbClr val="002060"/>
                </a:solidFill>
                <a:cs typeface="Times New Roman" pitchFamily="18" charset="0"/>
              </a:rPr>
              <a:t>Неработающие </a:t>
            </a:r>
            <a:r>
              <a:rPr lang="ru-RU" sz="800" b="1" dirty="0" err="1">
                <a:solidFill>
                  <a:srgbClr val="002060"/>
                </a:solidFill>
                <a:cs typeface="Times New Roman" pitchFamily="18" charset="0"/>
              </a:rPr>
              <a:t>оралманы</a:t>
            </a:r>
            <a:endParaRPr lang="ru-RU" sz="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5" name="Скругленный прямоугольник 50">
            <a:extLst>
              <a:ext uri="{FF2B5EF4-FFF2-40B4-BE49-F238E27FC236}">
                <a16:creationId xmlns="" xmlns:a16="http://schemas.microsoft.com/office/drawing/2014/main" id="{27BB0F64-AA6C-4834-80F6-E39DF2EA7606}"/>
              </a:ext>
            </a:extLst>
          </p:cNvPr>
          <p:cNvSpPr/>
          <p:nvPr/>
        </p:nvSpPr>
        <p:spPr>
          <a:xfrm>
            <a:off x="2382248" y="6080206"/>
            <a:ext cx="1327516" cy="3640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зарегистрированные в качестве безработных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Скругленный прямоугольник 50">
            <a:extLst>
              <a:ext uri="{FF2B5EF4-FFF2-40B4-BE49-F238E27FC236}">
                <a16:creationId xmlns="" xmlns:a16="http://schemas.microsoft.com/office/drawing/2014/main" id="{2764F9D7-E9F6-43F6-AECD-84281AEDFD77}"/>
              </a:ext>
            </a:extLst>
          </p:cNvPr>
          <p:cNvSpPr/>
          <p:nvPr/>
        </p:nvSpPr>
        <p:spPr>
          <a:xfrm>
            <a:off x="3918632" y="6086822"/>
            <a:ext cx="1622475" cy="3754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7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лица, отбывающие наказание</a:t>
            </a:r>
          </a:p>
          <a:p>
            <a:pPr algn="ctr">
              <a:defRPr/>
            </a:pPr>
            <a:r>
              <a:rPr lang="ru-RU" sz="7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лица, содержащиеся в следственных изоляторах</a:t>
            </a:r>
          </a:p>
          <a:p>
            <a:pPr algn="ctr">
              <a:defRPr/>
            </a:pPr>
            <a:r>
              <a:rPr lang="ru-RU" sz="8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36119BC-8D6C-4253-9090-93FF51BC2456}"/>
              </a:ext>
            </a:extLst>
          </p:cNvPr>
          <p:cNvSpPr/>
          <p:nvPr/>
        </p:nvSpPr>
        <p:spPr>
          <a:xfrm>
            <a:off x="5697416" y="458610"/>
            <a:ext cx="6494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Государство делает взносы за 13 категорий граждан: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0921BB7F-F3DB-40F6-9495-D1D7345CF9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74802" y="5229036"/>
            <a:ext cx="686545" cy="744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871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09004D2-20AE-4503-96C8-2F76F3A2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332F244-6044-4D44-B5E0-6612C67508B6}"/>
              </a:ext>
            </a:extLst>
          </p:cNvPr>
          <p:cNvSpPr/>
          <p:nvPr/>
        </p:nvSpPr>
        <p:spPr>
          <a:xfrm>
            <a:off x="5189888" y="330360"/>
            <a:ext cx="6494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Государство уплачивает ОСМС за следующих лиц: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F888F883-097C-4584-A58C-05875F48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3003591"/>
              </p:ext>
            </p:extLst>
          </p:nvPr>
        </p:nvGraphicFramePr>
        <p:xfrm>
          <a:off x="1305168" y="850943"/>
          <a:ext cx="10374047" cy="580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10">
                  <a:extLst>
                    <a:ext uri="{9D8B030D-6E8A-4147-A177-3AD203B41FA5}">
                      <a16:colId xmlns="" xmlns:a16="http://schemas.microsoft.com/office/drawing/2014/main" val="3614417669"/>
                    </a:ext>
                  </a:extLst>
                </a:gridCol>
                <a:gridCol w="5337324">
                  <a:extLst>
                    <a:ext uri="{9D8B030D-6E8A-4147-A177-3AD203B41FA5}">
                      <a16:colId xmlns="" xmlns:a16="http://schemas.microsoft.com/office/drawing/2014/main" val="1267534887"/>
                    </a:ext>
                  </a:extLst>
                </a:gridCol>
                <a:gridCol w="5005313">
                  <a:extLst>
                    <a:ext uri="{9D8B030D-6E8A-4147-A177-3AD203B41FA5}">
                      <a16:colId xmlns="" xmlns:a16="http://schemas.microsoft.com/office/drawing/2014/main" val="2460245871"/>
                    </a:ext>
                  </a:extLst>
                </a:gridCol>
              </a:tblGrid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5377925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дети;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581874130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зарегистрированные в качестве безработных;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501701128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беременные женщины;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1260803111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неработающее лицо (один из законных представителей ребенка), воспитывающее ребенка (детей) до достижения им (ими) трех лет, за исключением лиц, предусмотренных подпунктом 5) настоящего пункта;</a:t>
                      </a:r>
                      <a:endParaRPr lang="ru-RU" sz="1200" b="1" i="0" u="none" strike="noStrike" dirty="0">
                        <a:solidFill>
                          <a:srgbClr val="54823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383425830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находящиеся в отпусках в связи с беременностью и родам, усыновлением (удочерением) новорожденного ребенка (детей), по уходу за ребенком (детьми) до достижения им (ими) возраста трех лет;</a:t>
                      </a:r>
                      <a:endParaRPr lang="ru-RU" sz="1200" b="1" i="0" u="none" strike="noStrike" dirty="0">
                        <a:solidFill>
                          <a:srgbClr val="54823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101745928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лица, осуществляющие уход за ребенком-инвалидом;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1869529722"/>
                  </a:ext>
                </a:extLst>
              </a:tr>
              <a:tr h="3602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получатели пенсионных выплат, в том числе участники и инвалиды Великой Отечественной войны;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1859635939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отбывающие наказание по приговору суда в учреждениях уголовно-исполнительной (пенитенциарной) системы (за исключением учреждений минимальной безопасности);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974942182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содержащиеся в следственных изоляторах;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161728025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оралманы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1721583110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многодетные матери, награжденные подвесками "Алтын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алқа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", "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Күміс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алқа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 или получившие ранее звание "Мать-героиня", а также награжденные орденами "Материнская слава" I и II степени;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846973255"/>
                  </a:ext>
                </a:extLst>
              </a:tr>
              <a:tr h="1827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инвалиды;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2679721325"/>
                  </a:ext>
                </a:extLst>
              </a:tr>
              <a:tr h="538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обучающиеся по очной форме обучения в организациях среднего, технического и профессионального,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высшего образования, а также послевузовского образования;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1849685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ИСКЛЮЧЕН, будет добавлено с 01.07.2019г  получатели АСП и лица ухаживающие за инвалидом 1 группы с детства. ИТОГО 15 категорий.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="" xmlns:a16="http://schemas.microsoft.com/office/drawing/2014/main" val="3184763718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5247A798-6D11-4256-AB33-DAD8E1096074}"/>
              </a:ext>
            </a:extLst>
          </p:cNvPr>
          <p:cNvCxnSpPr/>
          <p:nvPr/>
        </p:nvCxnSpPr>
        <p:spPr>
          <a:xfrm flipH="1">
            <a:off x="1047820" y="1400202"/>
            <a:ext cx="3149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515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2000" y="1429114"/>
          <a:ext cx="7380014" cy="5160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80014"/>
              </a:tblGrid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дети;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зарегистрированные в качестве безработных;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беременные женщины;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5886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неработающее лицо (один из законных представителей ребенка), воспитывающее ребенка (детей) до достижения им (ими) трех лет, за исключением лиц, предусмотренных подпунктом 5) настоящего пункта;</a:t>
                      </a:r>
                      <a:endParaRPr lang="ru-RU" sz="1200" b="1" i="0" u="none" strike="noStrike" dirty="0">
                        <a:solidFill>
                          <a:srgbClr val="54823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588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находящиеся в отпусках в связи с беременностью и родам, усыновлением (удочерением) новорожденного ребенка (детей), по уходу за ребенком (детьми) до достижения им (ими) возраста трех лет;</a:t>
                      </a:r>
                      <a:endParaRPr lang="ru-RU" sz="1200" b="1" i="0" u="none" strike="noStrike" dirty="0">
                        <a:solidFill>
                          <a:srgbClr val="548235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лица, осуществляющие уход за ребенком-инвалидом;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393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получатели пенсионных выплат, в том числе участники и инвалиды Великой Отечественной войны;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588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отбывающие наказание по приговору суда в учреждениях уголовно-исполнительной (пенитенциарной) системы (за исключением учреждений минимальной безопасности);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содержащиеся в следственных изоляторах;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неработающие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оралманы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588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многодетные матери, награжденные подвесками "Алтын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алқа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", "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Күміс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алқа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 или получившие ранее звание "Мать-героиня", а также награжденные орденами "Материнская слава" I и II степени;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20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инвалиды;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5886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лица, обучающиеся по очной форме обучения в организациях среднего, технического и профессионального, 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послесреднего</a:t>
                      </a:r>
                      <a:r>
                        <a:rPr lang="ru-RU" sz="12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высшего образования, а также послевузовского образования;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  <a:tr h="4028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ИСКЛЮЧЕН, будет добавлено с 01.07.2019г  получатели АСП и лица ухаживающие за инвалидом 1 группы с детства. ИТОГО 15 категорий.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0854BAC0-A67C-4FBE-AFCD-984BED24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7E3D-19A1-4ED2-9B6C-4A3DD4CFF28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4FAB1A8-DE97-4638-9217-B8708C2ED9DF}"/>
              </a:ext>
            </a:extLst>
          </p:cNvPr>
          <p:cNvSpPr/>
          <p:nvPr/>
        </p:nvSpPr>
        <p:spPr>
          <a:xfrm>
            <a:off x="7238149" y="481971"/>
            <a:ext cx="4315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+mj-ea"/>
                <a:cs typeface="Times New Roman" panose="02020603050405020304" pitchFamily="18" charset="0"/>
              </a:rPr>
              <a:t>Единый совокупный платеж (ЕСП)</a:t>
            </a:r>
            <a:endParaRPr lang="ru-RU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EA2C288-4F74-4AC3-895B-0544699FF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4608532"/>
              </p:ext>
            </p:extLst>
          </p:nvPr>
        </p:nvGraphicFramePr>
        <p:xfrm>
          <a:off x="1742833" y="1356703"/>
          <a:ext cx="7968541" cy="3523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6013">
                  <a:extLst>
                    <a:ext uri="{9D8B030D-6E8A-4147-A177-3AD203B41FA5}">
                      <a16:colId xmlns="" xmlns:a16="http://schemas.microsoft.com/office/drawing/2014/main" val="3413570081"/>
                    </a:ext>
                  </a:extLst>
                </a:gridCol>
                <a:gridCol w="5872528">
                  <a:extLst>
                    <a:ext uri="{9D8B030D-6E8A-4147-A177-3AD203B41FA5}">
                      <a16:colId xmlns="" xmlns:a16="http://schemas.microsoft.com/office/drawing/2014/main" val="561955461"/>
                    </a:ext>
                  </a:extLst>
                </a:gridCol>
              </a:tblGrid>
              <a:tr h="162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Налоговый режим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Единый совокупный платеж (ЕСП)</a:t>
                      </a:r>
                      <a:endParaRPr lang="ru-RU" sz="11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2126211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Регистрация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нет отдельной регистрации                                                                                                                                                          начала уплаты постановка на учет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="" xmlns:a16="http://schemas.microsoft.com/office/drawing/2014/main" val="1017193184"/>
                  </a:ext>
                </a:extLst>
              </a:tr>
              <a:tr h="112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Что надо платить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МРП - 2525 тенге для города, 0,5 МРП -1263 тенге для села в месяц.                                                                                                           А) ИПН: 252/165 тенге 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(10%)                                                                                                                                                   </a:t>
                      </a:r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Б) ОПВ: 758/379 тенге   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(30%)                                                                                                                                            </a:t>
                      </a:r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В) Соц. Отчисления: 505/253 </a:t>
                      </a:r>
                      <a:r>
                        <a:rPr lang="ru-RU" sz="11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тенге (20%)                                                                                                                             </a:t>
                      </a:r>
                      <a:r>
                        <a:rPr lang="ru-RU" sz="11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Г) ОСМС: 1010/505 (40% от 1/ 0,5 МРП</a:t>
                      </a:r>
                      <a:r>
                        <a:rPr lang="ru-RU" sz="11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="" xmlns:a16="http://schemas.microsoft.com/office/drawing/2014/main" val="111497226"/>
                  </a:ext>
                </a:extLst>
              </a:tr>
              <a:tr h="167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Отчетность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 предоставляют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="" xmlns:a16="http://schemas.microsoft.com/office/drawing/2014/main" val="1882866795"/>
                  </a:ext>
                </a:extLst>
              </a:tr>
              <a:tr h="167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Предельный доход для применения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1 176 МРП в год- 2 969 400 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="" xmlns:a16="http://schemas.microsoft.com/office/drawing/2014/main" val="1845993672"/>
                  </a:ext>
                </a:extLst>
              </a:tr>
              <a:tr h="341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Условия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Без наемных работников                                                                                                                                      Оказание услуг, реализация услуг личного подсобного хозяйства, только для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="" xmlns:a16="http://schemas.microsoft.com/office/drawing/2014/main" val="2362715491"/>
                  </a:ext>
                </a:extLst>
              </a:tr>
              <a:tr h="942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В соответствии со ст.774 Кодекса Республики Казахстан «О налогах и других обязательных платежах в бюджет»                                                                                                                                                                       2. ст.14 Закона об ОСМС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="" xmlns:a16="http://schemas.microsoft.com/office/drawing/2014/main" val="3598663749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E76BB401-063A-437A-A600-C1BEF53437CB}"/>
              </a:ext>
            </a:extLst>
          </p:cNvPr>
          <p:cNvCxnSpPr/>
          <p:nvPr/>
        </p:nvCxnSpPr>
        <p:spPr>
          <a:xfrm flipH="1">
            <a:off x="1055636" y="1356703"/>
            <a:ext cx="3149" cy="44970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2A7509A-03F5-47FD-863B-00AC85A4E71B}"/>
              </a:ext>
            </a:extLst>
          </p:cNvPr>
          <p:cNvSpPr/>
          <p:nvPr/>
        </p:nvSpPr>
        <p:spPr>
          <a:xfrm>
            <a:off x="1638572" y="4976218"/>
            <a:ext cx="901895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22222"/>
                </a:solidFill>
                <a:cs typeface="Times New Roman" panose="02020603050405020304" pitchFamily="18" charset="0"/>
              </a:rPr>
              <a:t>Примеры: </a:t>
            </a:r>
            <a:r>
              <a:rPr lang="ru-RU" sz="1200" dirty="0">
                <a:cs typeface="Times New Roman" panose="02020603050405020304" pitchFamily="18" charset="0"/>
              </a:rPr>
              <a:t>транспорт </a:t>
            </a:r>
            <a:r>
              <a:rPr lang="ru-RU" sz="1200" i="1" dirty="0">
                <a:cs typeface="Times New Roman" panose="02020603050405020304" pitchFamily="18" charset="0"/>
              </a:rPr>
              <a:t>(личный водитель)</a:t>
            </a:r>
            <a:r>
              <a:rPr lang="ru-RU" sz="1200" dirty="0">
                <a:cs typeface="Times New Roman" panose="02020603050405020304" pitchFamily="18" charset="0"/>
              </a:rPr>
              <a:t>, разовый наемный труд </a:t>
            </a:r>
            <a:r>
              <a:rPr lang="ru-RU" sz="1200" i="1" dirty="0">
                <a:cs typeface="Times New Roman" panose="02020603050405020304" pitchFamily="18" charset="0"/>
              </a:rPr>
              <a:t>(ремонт бытовой техники, сантехники и т.д.), </a:t>
            </a:r>
            <a:r>
              <a:rPr lang="ru-RU" sz="1200" dirty="0">
                <a:cs typeface="Times New Roman" panose="02020603050405020304" pitchFamily="18" charset="0"/>
              </a:rPr>
              <a:t>отдельные частные услуги </a:t>
            </a:r>
            <a:r>
              <a:rPr lang="ru-RU" sz="1200" i="1" dirty="0">
                <a:cs typeface="Times New Roman" panose="02020603050405020304" pitchFamily="18" charset="0"/>
              </a:rPr>
              <a:t>(репетиторы, няни, сиделки, вязание на заказ)</a:t>
            </a:r>
            <a:r>
              <a:rPr lang="ru-RU" sz="1200" dirty="0">
                <a:cs typeface="Times New Roman" panose="02020603050405020304" pitchFamily="18" charset="0"/>
              </a:rPr>
              <a:t>, артисты </a:t>
            </a:r>
            <a:r>
              <a:rPr lang="ru-RU" sz="1200" i="1" dirty="0">
                <a:cs typeface="Times New Roman" panose="02020603050405020304" pitchFamily="18" charset="0"/>
              </a:rPr>
              <a:t>(тамада, музыканты и другие), </a:t>
            </a:r>
            <a:r>
              <a:rPr lang="ru-RU" sz="1200" dirty="0">
                <a:cs typeface="Times New Roman" panose="02020603050405020304" pitchFamily="18" charset="0"/>
              </a:rPr>
              <a:t>программирование </a:t>
            </a:r>
            <a:r>
              <a:rPr lang="ru-RU" sz="1200" i="1" dirty="0">
                <a:cs typeface="Times New Roman" panose="02020603050405020304" pitchFamily="18" charset="0"/>
              </a:rPr>
              <a:t>(установка ОС, анти-вирус и т.д.), </a:t>
            </a:r>
            <a:r>
              <a:rPr lang="ru-RU" sz="1200" dirty="0">
                <a:cs typeface="Times New Roman" panose="02020603050405020304" pitchFamily="18" charset="0"/>
              </a:rPr>
              <a:t>содержание пасеки и продажа меда, продажа молока, картофеля, выращенного в своем личном подсобном хозяйстве, другим физическим лицам и др.</a:t>
            </a:r>
          </a:p>
          <a:p>
            <a:r>
              <a:rPr lang="ru-RU" sz="1200" b="1" i="1" dirty="0">
                <a:cs typeface="Times New Roman" panose="02020603050405020304" pitchFamily="18" charset="0"/>
              </a:rPr>
              <a:t>Примечание: </a:t>
            </a:r>
            <a:r>
              <a:rPr lang="ru-RU" sz="1200" dirty="0">
                <a:cs typeface="Times New Roman" panose="02020603050405020304" pitchFamily="18" charset="0"/>
              </a:rPr>
              <a:t>Плательщиками ЕСП не могут быть иностранцы и лица без гражданства, а также лица, осуществляющие деятельность через стационарные точки (коммерческие объекты - торговые объекты, рынки и т.п.), сдающие в аренду имущество, за исключением жилища.</a:t>
            </a:r>
            <a:endParaRPr lang="ru-RU" sz="1200" b="1" i="1" dirty="0">
              <a:cs typeface="Times New Roman" panose="02020603050405020304" pitchFamily="18" charset="0"/>
            </a:endParaRPr>
          </a:p>
          <a:p>
            <a:endParaRPr lang="ru-RU" sz="1100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331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1438</Words>
  <Application>Microsoft Office PowerPoint</Application>
  <PresentationFormat>Произвольный</PresentationFormat>
  <Paragraphs>269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Acrobat Document</vt:lpstr>
      <vt:lpstr>ВАШЕ ЗДОРОВЬЕ – ПОД НАШЕЙ ЗАЩИТОЙ!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Иностранцам и лицам без гражданства               (согласно пункту 5 статьи 88 Кодекса РК «О здоровье народа и системе здравоохранения») </vt:lpstr>
      <vt:lpstr>Слайд 13</vt:lpstr>
      <vt:lpstr>Возврат суммы излишне (ошибочных) отчислений и (или) взносов и (или) пени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мер по внедрению обязательного социального медицинского страхования</dc:title>
  <dc:creator>Серик</dc:creator>
  <cp:lastModifiedBy>User-PC</cp:lastModifiedBy>
  <cp:revision>318</cp:revision>
  <cp:lastPrinted>2017-07-24T10:19:30Z</cp:lastPrinted>
  <dcterms:created xsi:type="dcterms:W3CDTF">2017-07-24T09:17:38Z</dcterms:created>
  <dcterms:modified xsi:type="dcterms:W3CDTF">2019-08-09T03:06:34Z</dcterms:modified>
</cp:coreProperties>
</file>