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68" r:id="rId2"/>
    <p:sldId id="259" r:id="rId3"/>
    <p:sldId id="261" r:id="rId4"/>
    <p:sldId id="264" r:id="rId5"/>
    <p:sldId id="265" r:id="rId6"/>
    <p:sldId id="266" r:id="rId7"/>
    <p:sldId id="267" r:id="rId8"/>
    <p:sldId id="278" r:id="rId9"/>
    <p:sldId id="277" r:id="rId1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FCD5B5"/>
    <a:srgbClr val="DBEEF4"/>
    <a:srgbClr val="93CDDD"/>
    <a:srgbClr val="B7DEE8"/>
    <a:srgbClr val="EBF1DE"/>
    <a:srgbClr val="4F81BD"/>
    <a:srgbClr val="FF5050"/>
    <a:srgbClr val="CC3300"/>
    <a:srgbClr val="F6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85648" autoAdjust="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ertayev-ak\Desktop\&#1054;&#1073;&#1089;&#1091;&#1078;&#1076;&#1077;&#1085;&#1080;&#1077;%20&#1091;%20&#1044;&#1086;&#1089;&#1072;&#1077;&#1074;&#1072;%20(&#1084;&#1072;&#1081;%202018)\&#1088;&#1086;&#1089;&#1090;%20&#1087;&#1083;&#1072;&#1090;&#1077;&#1078;&#1077;&#1081;%20&#1080;&#1079;%20&#1082;&#1072;&#1088;&#1072;&#1084;&#1072;&#1085;&#1072;%20&#1074;%20&#1079;&#1072;&#1074;-&#1090;&#1080;%20&#1086;&#1090;%20&#1088;&#1086;&#1089;&#1090;&#1072;%20&#1085;&#1077;&#1076;&#1086;&#1074;&#1080;&#1085;&#1072;&#1085;&#1089;.&#1075;&#1086;&#1073;&#1084;&#108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758357543338569E-2"/>
          <c:y val="5.2085547062293118E-2"/>
          <c:w val="0.93848328491332289"/>
          <c:h val="0.62021843865649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Расчет!$B$5</c:f>
              <c:strCache>
                <c:ptCount val="1"/>
                <c:pt idx="0">
                  <c:v>Дефицит ГОБМП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spPr>
              <a:noFill/>
              <a:ln w="25400" cap="flat" cmpd="sng" algn="ctr">
                <a:noFill/>
                <a:prstDash val="solid"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Расчет!$C$5:$G$5</c:f>
              <c:numCache>
                <c:formatCode>General</c:formatCode>
                <c:ptCount val="5"/>
                <c:pt idx="0">
                  <c:v>248.2</c:v>
                </c:pt>
                <c:pt idx="1">
                  <c:v>260.2</c:v>
                </c:pt>
                <c:pt idx="2">
                  <c:v>279.39999999999992</c:v>
                </c:pt>
                <c:pt idx="3">
                  <c:v>317.39999999999992</c:v>
                </c:pt>
                <c:pt idx="4">
                  <c:v>362.5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FD-498C-8B9B-5612E5171500}"/>
            </c:ext>
          </c:extLst>
        </c:ser>
        <c:ser>
          <c:idx val="1"/>
          <c:order val="1"/>
          <c:tx>
            <c:strRef>
              <c:f>Расчет!$B$10</c:f>
              <c:strCache>
                <c:ptCount val="1"/>
                <c:pt idx="0">
                  <c:v>Платежи домохозяйств из "кармана" </c:v>
                </c:pt>
              </c:strCache>
            </c:strRef>
          </c:tx>
          <c:spPr>
            <a:solidFill>
              <a:srgbClr val="FCD5B5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626,9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A0-412A-8293-29A3271823CB}"/>
                </c:ext>
              </c:extLst>
            </c:dLbl>
            <c:spPr>
              <a:noFill/>
              <a:ln w="25400" cap="flat" cmpd="sng" algn="ctr">
                <a:noFill/>
                <a:prstDash val="solid"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Расчет!$C$10:$G$10</c:f>
              <c:numCache>
                <c:formatCode>0.0</c:formatCode>
                <c:ptCount val="5"/>
                <c:pt idx="0">
                  <c:v>237.6</c:v>
                </c:pt>
                <c:pt idx="1">
                  <c:v>268.3</c:v>
                </c:pt>
                <c:pt idx="2">
                  <c:v>373.9</c:v>
                </c:pt>
                <c:pt idx="3">
                  <c:v>542.19999999999993</c:v>
                </c:pt>
                <c:pt idx="4">
                  <c:v>677.6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FD-498C-8B9B-5612E5171500}"/>
            </c:ext>
          </c:extLst>
        </c:ser>
        <c:ser>
          <c:idx val="2"/>
          <c:order val="2"/>
          <c:tx>
            <c:strRef>
              <c:f>Расчет!$B$4</c:f>
              <c:strCache>
                <c:ptCount val="1"/>
                <c:pt idx="0">
                  <c:v>Расходы на ГОБМП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940,1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1B-43C8-A9B8-2BFBB603F36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Расчет!$C$4:$G$4</c:f>
              <c:numCache>
                <c:formatCode>0.0</c:formatCode>
                <c:ptCount val="5"/>
                <c:pt idx="0">
                  <c:v>608.08100000000002</c:v>
                </c:pt>
                <c:pt idx="1">
                  <c:v>679.74099999999999</c:v>
                </c:pt>
                <c:pt idx="2">
                  <c:v>729.29700000000003</c:v>
                </c:pt>
                <c:pt idx="3">
                  <c:v>887.68600000000004</c:v>
                </c:pt>
                <c:pt idx="4">
                  <c:v>940.1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FD-498C-8B9B-5612E51715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2275328"/>
        <c:axId val="162276864"/>
      </c:barChart>
      <c:catAx>
        <c:axId val="1622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2276864"/>
        <c:crosses val="autoZero"/>
        <c:auto val="1"/>
        <c:lblAlgn val="ctr"/>
        <c:lblOffset val="100"/>
        <c:noMultiLvlLbl val="0"/>
      </c:catAx>
      <c:valAx>
        <c:axId val="162276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2275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0928552320582649E-2"/>
          <c:y val="0.7988010257534508"/>
          <c:w val="0.94653131815084368"/>
          <c:h val="0.172788675848934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+mn-lt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29837" cy="498853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4"/>
            <a:ext cx="2929837" cy="498853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r">
              <a:defRPr sz="1200"/>
            </a:lvl1pPr>
          </a:lstStyle>
          <a:p>
            <a:fld id="{88B0F60F-E26B-4F7F-BCC3-A5E5C9C01D04}" type="datetimeFigureOut">
              <a:rPr lang="ru-RU" smtClean="0"/>
              <a:pPr/>
              <a:t>20.06.2019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1" tIns="45777" rIns="91551" bIns="457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9"/>
            <a:ext cx="5408930" cy="3914865"/>
          </a:xfrm>
          <a:prstGeom prst="rect">
            <a:avLst/>
          </a:prstGeom>
        </p:spPr>
        <p:txBody>
          <a:bodyPr vert="horz" lIns="91551" tIns="45777" rIns="91551" bIns="457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3668"/>
            <a:ext cx="2929837" cy="498852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8"/>
            <a:ext cx="2929837" cy="498852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r">
              <a:defRPr sz="1200"/>
            </a:lvl1pPr>
          </a:lstStyle>
          <a:p>
            <a:fld id="{F1EBE8F3-841F-4207-8EA0-87FF2BA892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4475" y="811213"/>
            <a:ext cx="7202488" cy="4052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490AF-74E3-41E1-A9A6-1C1ACA04326F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32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973F-C320-4EF2-BB5F-71F0CB746DC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1BD6-1615-4016-8A08-36081368A24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844E-0500-4DB4-A523-BDBE81AAF293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9E52-B0ED-4763-AEAC-222C2C9F37FB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1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2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5F7-C5F3-4B16-A38A-13C8817F22EF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8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027-8E56-44F0-B440-CAD3F56A24B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3509-79E3-4551-8E8E-80A4407513C7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21F8-51F4-4F0D-8983-73B5D36A00E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3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0B36-D2B4-4DCB-ABE1-616DA778165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52B3-4ACA-4DAF-BDF2-8B427C12EEC9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9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CA85-9B49-4FD9-AFBF-21D050BA450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5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24D7-6C46-4D5C-8183-257B23A9DA94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7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983F-A6F1-4B53-B19B-84879355CD70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20.06.2019 12:34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7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386509/folder_health_records_medical_files_ic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666714" y="116633"/>
            <a:ext cx="139059" cy="3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825" tIns="34413" rIns="68825" bIns="3441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62E4E56-2D62-47A7-8811-0046B614B98D}"/>
              </a:ext>
            </a:extLst>
          </p:cNvPr>
          <p:cNvSpPr txBox="1">
            <a:spLocks/>
          </p:cNvSpPr>
          <p:nvPr/>
        </p:nvSpPr>
        <p:spPr>
          <a:xfrm>
            <a:off x="3495348" y="2847177"/>
            <a:ext cx="4176464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Новая модель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BE88F837-92A8-41EB-BF22-44CED14AE5CC}"/>
              </a:ext>
            </a:extLst>
          </p:cNvPr>
          <p:cNvSpPr txBox="1">
            <a:spLocks/>
          </p:cNvSpPr>
          <p:nvPr/>
        </p:nvSpPr>
        <p:spPr>
          <a:xfrm>
            <a:off x="6348028" y="3656551"/>
            <a:ext cx="456119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endParaRPr lang="ru-RU" sz="1800" b="1" dirty="0">
              <a:solidFill>
                <a:srgbClr val="C0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  <a:cs typeface="Arial" charset="0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Обязательное социальное медицинское страхование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FE8A384-A912-4A3C-8BD1-748F83AA1E74}"/>
              </a:ext>
            </a:extLst>
          </p:cNvPr>
          <p:cNvCxnSpPr>
            <a:cxnSpLocks/>
          </p:cNvCxnSpPr>
          <p:nvPr/>
        </p:nvCxnSpPr>
        <p:spPr>
          <a:xfrm>
            <a:off x="3719736" y="3584543"/>
            <a:ext cx="6480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495349" y="1991730"/>
            <a:ext cx="692113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Гарантированный объем </a:t>
            </a: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бесплатной медицинской помощи</a:t>
            </a:r>
          </a:p>
        </p:txBody>
      </p:sp>
      <p:pic>
        <p:nvPicPr>
          <p:cNvPr id="15" name="Picture 6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xmlns="" id="{F4183B3F-99D8-497D-A654-77A2F32B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238896"/>
            <a:ext cx="2818015" cy="24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CF1E47F3-FAB1-41B9-9654-70A69087E033}"/>
              </a:ext>
            </a:extLst>
          </p:cNvPr>
          <p:cNvSpPr/>
          <p:nvPr/>
        </p:nvSpPr>
        <p:spPr>
          <a:xfrm>
            <a:off x="762556" y="3999350"/>
            <a:ext cx="2592288" cy="1529409"/>
          </a:xfrm>
          <a:prstGeom prst="roundRect">
            <a:avLst>
              <a:gd name="adj" fmla="val 9446"/>
            </a:avLst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30710942-7E5B-4DC3-8E56-61182A2CDBAB}"/>
              </a:ext>
            </a:extLst>
          </p:cNvPr>
          <p:cNvSpPr/>
          <p:nvPr/>
        </p:nvSpPr>
        <p:spPr>
          <a:xfrm>
            <a:off x="1461008" y="4223993"/>
            <a:ext cx="1251232" cy="10801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272A931-1724-4AC4-BBCF-09D26BAAB9F7}"/>
              </a:ext>
            </a:extLst>
          </p:cNvPr>
          <p:cNvCxnSpPr>
            <a:cxnSpLocks/>
          </p:cNvCxnSpPr>
          <p:nvPr/>
        </p:nvCxnSpPr>
        <p:spPr>
          <a:xfrm>
            <a:off x="1051097" y="3820364"/>
            <a:ext cx="2088000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xmlns="" id="{B615EDE9-D949-422A-B624-33FD62FEC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30" y="428026"/>
            <a:ext cx="965959" cy="965959"/>
          </a:xfrm>
          <a:prstGeom prst="rect">
            <a:avLst/>
          </a:prstGeom>
          <a:noFill/>
        </p:spPr>
      </p:pic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38CE4BD-AAA9-4C47-85F3-7A9105ED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720D-A577-43C9-9EB9-6DFDCB674898}" type="datetime8">
              <a:rPr lang="ru-RU" smtClean="0"/>
              <a:pPr/>
              <a:t>20.06.2019 12:34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7B868F6E-31AF-4D2E-BCE4-9DF5944C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113B09FC-9111-44E8-A0EC-B3D949B85EA3}"/>
              </a:ext>
            </a:extLst>
          </p:cNvPr>
          <p:cNvSpPr txBox="1">
            <a:spLocks/>
          </p:cNvSpPr>
          <p:nvPr/>
        </p:nvSpPr>
        <p:spPr>
          <a:xfrm>
            <a:off x="6348029" y="4506650"/>
            <a:ext cx="5652628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В условиях новой модели ГОБМП</a:t>
            </a:r>
          </a:p>
        </p:txBody>
      </p:sp>
    </p:spTree>
    <p:extLst>
      <p:ext uri="{BB962C8B-B14F-4D97-AF65-F5344CB8AC3E}">
        <p14:creationId xmlns:p14="http://schemas.microsoft.com/office/powerpoint/2010/main" val="275922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205053B-91BB-45EE-9C9B-35E8576F3F50}"/>
              </a:ext>
            </a:extLst>
          </p:cNvPr>
          <p:cNvSpPr txBox="1"/>
          <p:nvPr/>
        </p:nvSpPr>
        <p:spPr>
          <a:xfrm>
            <a:off x="4956460" y="999487"/>
            <a:ext cx="6542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Уровень общих расходов на здравоохранение в Казахстане (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3,7% к ВВП, 2017 г.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значительно ниже,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чем в странах с аналогичным уровнем развития (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6% к ВВП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Доля частных расходов на здравоохранение по итогам 2017 года составила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41%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что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вдвое выше предельного уровня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рекомендуемого Всемирной организацией здравоохранения (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20%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Более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30%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 частных расходов направляется на приобретение платных медицинских услуг, </a:t>
            </a:r>
            <a:r>
              <a:rPr kumimoji="0" lang="ru-RU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декларированных в рамках ГОБМП</a:t>
            </a:r>
          </a:p>
          <a:p>
            <a:pPr lvl="0">
              <a:defRPr/>
            </a:pPr>
            <a:endParaRPr lang="ru-RU" sz="600" dirty="0">
              <a:latin typeface="Arial Narrow" panose="020B0606020202030204" pitchFamily="34" charset="0"/>
              <a:cs typeface="Arial" charset="0"/>
            </a:endParaRPr>
          </a:p>
          <a:p>
            <a:pPr lvl="0">
              <a:defRPr/>
            </a:pPr>
            <a:r>
              <a:rPr lang="ru-RU" sz="1200" dirty="0">
                <a:latin typeface="Arial Narrow" panose="020B0606020202030204" pitchFamily="34" charset="0"/>
                <a:cs typeface="Arial" charset="0"/>
              </a:rPr>
              <a:t>(Национальные счета здравоохранения за 2017 год, предварительный отчет)</a:t>
            </a:r>
            <a:endParaRPr kumimoji="0" lang="ru-RU" sz="12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B5AF1C-5F54-4283-AF78-0E239220274F}"/>
              </a:ext>
            </a:extLst>
          </p:cNvPr>
          <p:cNvSpPr/>
          <p:nvPr/>
        </p:nvSpPr>
        <p:spPr>
          <a:xfrm>
            <a:off x="341953" y="78698"/>
            <a:ext cx="11005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Arial" charset="0"/>
              </a:rPr>
              <a:t>Недофинансирование ГОБМП вынуждает граждан нести значительные финансовые расходы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C4EE1-C85E-4DDF-9CC6-F421A8CAF567}"/>
              </a:ext>
            </a:extLst>
          </p:cNvPr>
          <p:cNvSpPr txBox="1"/>
          <p:nvPr/>
        </p:nvSpPr>
        <p:spPr>
          <a:xfrm>
            <a:off x="274218" y="3965971"/>
            <a:ext cx="3332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Динамика дефицита ГОБМП и расходов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«из кармана» населения</a:t>
            </a: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857638"/>
              </p:ext>
            </p:extLst>
          </p:nvPr>
        </p:nvGraphicFramePr>
        <p:xfrm>
          <a:off x="201273" y="4107556"/>
          <a:ext cx="4541855" cy="268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E7D3C70A-331F-4BCF-8EE5-A46AA969949D}"/>
              </a:ext>
            </a:extLst>
          </p:cNvPr>
          <p:cNvGrpSpPr/>
          <p:nvPr/>
        </p:nvGrpSpPr>
        <p:grpSpPr>
          <a:xfrm>
            <a:off x="426619" y="993210"/>
            <a:ext cx="4091158" cy="2683933"/>
            <a:chOff x="5627619" y="875592"/>
            <a:chExt cx="3109981" cy="3530497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BAC5E967-99F5-4239-83CE-046E995CDE57}"/>
                </a:ext>
              </a:extLst>
            </p:cNvPr>
            <p:cNvSpPr/>
            <p:nvPr/>
          </p:nvSpPr>
          <p:spPr>
            <a:xfrm>
              <a:off x="5627624" y="875592"/>
              <a:ext cx="3109976" cy="35304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РЕКОМЕНДУЕМЫЕ РАСХОДЫ (6% к ВВП)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3,1 </a:t>
              </a:r>
              <a:r>
                <a:rPr kumimoji="0" lang="ru-R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трлн.тг</a:t>
              </a: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EF3A5884-4CAF-495E-961E-BDA3C2B96249}"/>
                </a:ext>
              </a:extLst>
            </p:cNvPr>
            <p:cNvSpPr/>
            <p:nvPr/>
          </p:nvSpPr>
          <p:spPr>
            <a:xfrm>
              <a:off x="5627619" y="2552188"/>
              <a:ext cx="2147165" cy="6942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ЧАСТНЫЕ РАСХОДЫ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677,6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C0AB2638-C010-4115-8EE9-3CBE8699D0D9}"/>
                </a:ext>
              </a:extLst>
            </p:cNvPr>
            <p:cNvSpPr/>
            <p:nvPr/>
          </p:nvSpPr>
          <p:spPr>
            <a:xfrm>
              <a:off x="5627624" y="3256960"/>
              <a:ext cx="2147160" cy="1149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ГОБМП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940,1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F8167AC5-50FB-4DF2-84FE-1201339C724B}"/>
                </a:ext>
              </a:extLst>
            </p:cNvPr>
            <p:cNvSpPr/>
            <p:nvPr/>
          </p:nvSpPr>
          <p:spPr>
            <a:xfrm>
              <a:off x="5627620" y="1907917"/>
              <a:ext cx="2147165" cy="63867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ДЕФИЦИТ ГОБМП 362,5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0F05EC7B-20D1-4C57-990D-81C81D53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782533"/>
              </p:ext>
            </p:extLst>
          </p:nvPr>
        </p:nvGraphicFramePr>
        <p:xfrm>
          <a:off x="5071695" y="3750804"/>
          <a:ext cx="6426832" cy="2939415"/>
        </p:xfrm>
        <a:graphic>
          <a:graphicData uri="http://schemas.openxmlformats.org/drawingml/2006/table">
            <a:tbl>
              <a:tblPr/>
              <a:tblGrid>
                <a:gridCol w="761699">
                  <a:extLst>
                    <a:ext uri="{9D8B030D-6E8A-4147-A177-3AD203B41FA5}">
                      <a16:colId xmlns:a16="http://schemas.microsoft.com/office/drawing/2014/main" xmlns="" val="1972959870"/>
                    </a:ext>
                  </a:extLst>
                </a:gridCol>
                <a:gridCol w="3332431">
                  <a:extLst>
                    <a:ext uri="{9D8B030D-6E8A-4147-A177-3AD203B41FA5}">
                      <a16:colId xmlns:a16="http://schemas.microsoft.com/office/drawing/2014/main" xmlns="" val="2027293004"/>
                    </a:ext>
                  </a:extLst>
                </a:gridCol>
                <a:gridCol w="952123">
                  <a:extLst>
                    <a:ext uri="{9D8B030D-6E8A-4147-A177-3AD203B41FA5}">
                      <a16:colId xmlns:a16="http://schemas.microsoft.com/office/drawing/2014/main" xmlns="" val="2036338910"/>
                    </a:ext>
                  </a:extLst>
                </a:gridCol>
                <a:gridCol w="1380579">
                  <a:extLst>
                    <a:ext uri="{9D8B030D-6E8A-4147-A177-3AD203B41FA5}">
                      <a16:colId xmlns:a16="http://schemas.microsoft.com/office/drawing/2014/main" xmlns="" val="3893873318"/>
                    </a:ext>
                  </a:extLst>
                </a:gridCol>
              </a:tblGrid>
              <a:tr h="377759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услуги, оплачиваемые «из кармана» населения,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ГОБМП, млрд.тг.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0366285"/>
                  </a:ext>
                </a:extLst>
              </a:tr>
              <a:tr h="19300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212371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650683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Амбулаторно-поликлиническая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958610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Реабилитационные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4073422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Стоматологические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149146"/>
                  </a:ext>
                </a:extLst>
              </a:tr>
              <a:tr h="43161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003909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301160"/>
                  </a:ext>
                </a:extLst>
              </a:tr>
              <a:tr h="193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5919237"/>
                  </a:ext>
                </a:extLst>
              </a:tr>
              <a:tr h="19300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424445"/>
                  </a:ext>
                </a:extLst>
              </a:tr>
              <a:tr h="245791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16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66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14" y="147797"/>
            <a:ext cx="11877400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rPr>
              <a:t>Пути решения: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 формирование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rPr>
              <a:t>трехуровневой системы медицинского обеспечения на основе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 внедрения новой модели ГОБМП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046" y="6431300"/>
            <a:ext cx="2844800" cy="365125"/>
          </a:xfrm>
        </p:spPr>
        <p:txBody>
          <a:bodyPr/>
          <a:lstStyle/>
          <a:p>
            <a:fld id="{189E9D1C-88BD-4366-BB4B-E06898D406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614" y="6517434"/>
            <a:ext cx="87062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>
                <a:solidFill>
                  <a:prstClr val="black"/>
                </a:solidFill>
                <a:cs typeface="Arial" panose="020B0604020202020204" pitchFamily="34" charset="0"/>
              </a:rPr>
              <a:t>* ГОБМП будет относится к минимальному социальному стандарту (Закон РК «О минимальных социальных стандартах и их гарантиях») </a:t>
            </a:r>
            <a:endParaRPr lang="ru-RU" sz="1200" i="1" dirty="0"/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2B126AA9-E240-4256-B07B-DE9ACB373446}"/>
              </a:ext>
            </a:extLst>
          </p:cNvPr>
          <p:cNvGrpSpPr/>
          <p:nvPr/>
        </p:nvGrpSpPr>
        <p:grpSpPr>
          <a:xfrm>
            <a:off x="7753292" y="1537536"/>
            <a:ext cx="4244721" cy="4542390"/>
            <a:chOff x="1489501" y="1200255"/>
            <a:chExt cx="6149173" cy="5159734"/>
          </a:xfrm>
        </p:grpSpPr>
        <p:grpSp>
          <p:nvGrpSpPr>
            <p:cNvPr id="49" name="Группа 48">
              <a:extLst>
                <a:ext uri="{FF2B5EF4-FFF2-40B4-BE49-F238E27FC236}">
                  <a16:creationId xmlns:a16="http://schemas.microsoft.com/office/drawing/2014/main" xmlns="" id="{B72BA7FB-E145-41D4-8D59-D8221CC65570}"/>
                </a:ext>
              </a:extLst>
            </p:cNvPr>
            <p:cNvGrpSpPr/>
            <p:nvPr/>
          </p:nvGrpSpPr>
          <p:grpSpPr>
            <a:xfrm>
              <a:off x="1489501" y="1200255"/>
              <a:ext cx="6149173" cy="5159734"/>
              <a:chOff x="2599441" y="1145726"/>
              <a:chExt cx="6250362" cy="5159734"/>
            </a:xfrm>
          </p:grpSpPr>
          <p:sp>
            <p:nvSpPr>
              <p:cNvPr id="64" name="Блок-схема: ручной ввод 19">
                <a:extLst>
                  <a:ext uri="{FF2B5EF4-FFF2-40B4-BE49-F238E27FC236}">
                    <a16:creationId xmlns:a16="http://schemas.microsoft.com/office/drawing/2014/main" xmlns="" id="{DAFBDC22-48EC-427A-BF65-16F6A74715E5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2" cy="313200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Блок-схема: решение 64">
                <a:extLst>
                  <a:ext uri="{FF2B5EF4-FFF2-40B4-BE49-F238E27FC236}">
                    <a16:creationId xmlns:a16="http://schemas.microsoft.com/office/drawing/2014/main" xmlns="" id="{191EEBC0-D100-46AD-A3C9-7CE0CD07D176}"/>
                  </a:ext>
                </a:extLst>
              </p:cNvPr>
              <p:cNvSpPr/>
              <p:nvPr/>
            </p:nvSpPr>
            <p:spPr>
              <a:xfrm>
                <a:off x="4439816" y="2610336"/>
                <a:ext cx="2592288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решение 65">
                <a:extLst>
                  <a:ext uri="{FF2B5EF4-FFF2-40B4-BE49-F238E27FC236}">
                    <a16:creationId xmlns:a16="http://schemas.microsoft.com/office/drawing/2014/main" xmlns="" id="{75168A11-C233-4139-A2EE-ABC55A97D04F}"/>
                  </a:ext>
                </a:extLst>
              </p:cNvPr>
              <p:cNvSpPr/>
              <p:nvPr/>
            </p:nvSpPr>
            <p:spPr>
              <a:xfrm>
                <a:off x="3386201" y="3799666"/>
                <a:ext cx="472602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Блок-схема: ручной ввод 19">
                <a:extLst>
                  <a:ext uri="{FF2B5EF4-FFF2-40B4-BE49-F238E27FC236}">
                    <a16:creationId xmlns:a16="http://schemas.microsoft.com/office/drawing/2014/main" xmlns="" id="{8EC67C7E-D8BF-4BDF-BFF4-7411FD7F36F8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Блок-схема: ручной ввод 19">
                <a:extLst>
                  <a:ext uri="{FF2B5EF4-FFF2-40B4-BE49-F238E27FC236}">
                    <a16:creationId xmlns:a16="http://schemas.microsoft.com/office/drawing/2014/main" xmlns="" id="{68E18AB9-3E2D-41E2-8B87-959CC28673D6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Блок-схема: ручной ввод 19">
                <a:extLst>
                  <a:ext uri="{FF2B5EF4-FFF2-40B4-BE49-F238E27FC236}">
                    <a16:creationId xmlns:a16="http://schemas.microsoft.com/office/drawing/2014/main" xmlns="" id="{5CAFD704-E3F2-4C79-8159-8FD8F760E36D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Прямоугольный треугольник 18">
                <a:extLst>
                  <a:ext uri="{FF2B5EF4-FFF2-40B4-BE49-F238E27FC236}">
                    <a16:creationId xmlns:a16="http://schemas.microsoft.com/office/drawing/2014/main" xmlns="" id="{E7B5EAC4-88EA-48F8-AAB7-EDA25E4B851C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1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Прямоугольный треугольник 18">
                <a:extLst>
                  <a:ext uri="{FF2B5EF4-FFF2-40B4-BE49-F238E27FC236}">
                    <a16:creationId xmlns:a16="http://schemas.microsoft.com/office/drawing/2014/main" xmlns="" id="{BE752E80-EAD6-4DC0-A662-E69CFFB2350C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CBB5A0AD-9BF0-4F5A-9799-C92303A8084B}"/>
                </a:ext>
              </a:extLst>
            </p:cNvPr>
            <p:cNvSpPr txBox="1"/>
            <p:nvPr/>
          </p:nvSpPr>
          <p:spPr>
            <a:xfrm>
              <a:off x="1693240" y="1792101"/>
              <a:ext cx="5809433" cy="9439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Дополнительный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объем услуг: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платные услуги,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ДМС, сооплата</a:t>
              </a:r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068F6D2A-EB13-4349-B4FD-9D187D4AC352}"/>
                </a:ext>
              </a:extLst>
            </p:cNvPr>
            <p:cNvSpPr txBox="1"/>
            <p:nvPr/>
          </p:nvSpPr>
          <p:spPr>
            <a:xfrm>
              <a:off x="2231721" y="3628970"/>
              <a:ext cx="4885522" cy="524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ОСМС для застрахованных: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сверх ГОБМП и новые услуги</a:t>
              </a:r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4EE8C8B2-6867-4BD6-9650-F5F4CEBAE07F}"/>
                </a:ext>
              </a:extLst>
            </p:cNvPr>
            <p:cNvSpPr txBox="1"/>
            <p:nvPr/>
          </p:nvSpPr>
          <p:spPr>
            <a:xfrm>
              <a:off x="2117366" y="5314344"/>
              <a:ext cx="4999877" cy="524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Новая модель ГОБМП: </a:t>
              </a:r>
            </a:p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базовые медицинские услуги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57F50C1B-008A-44C2-B1B3-739C02E61B99}"/>
              </a:ext>
            </a:extLst>
          </p:cNvPr>
          <p:cNvGrpSpPr/>
          <p:nvPr/>
        </p:nvGrpSpPr>
        <p:grpSpPr>
          <a:xfrm>
            <a:off x="98221" y="1091666"/>
            <a:ext cx="8085432" cy="4548444"/>
            <a:chOff x="337541" y="1489226"/>
            <a:chExt cx="8085432" cy="2829921"/>
          </a:xfrm>
        </p:grpSpPr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xmlns="" id="{39DA5EF5-52D4-416C-A366-8999EDF82101}"/>
                </a:ext>
              </a:extLst>
            </p:cNvPr>
            <p:cNvCxnSpPr>
              <a:cxnSpLocks/>
            </p:cNvCxnSpPr>
            <p:nvPr/>
          </p:nvCxnSpPr>
          <p:spPr>
            <a:xfrm>
              <a:off x="337541" y="4319147"/>
              <a:ext cx="8085432" cy="0"/>
            </a:xfrm>
            <a:prstGeom prst="straightConnector1">
              <a:avLst/>
            </a:prstGeom>
            <a:ln w="63500">
              <a:solidFill>
                <a:srgbClr val="C0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5ECCB523-4A2A-4DEF-9653-7EEDA12862F5}"/>
                </a:ext>
              </a:extLst>
            </p:cNvPr>
            <p:cNvSpPr/>
            <p:nvPr/>
          </p:nvSpPr>
          <p:spPr>
            <a:xfrm>
              <a:off x="1832034" y="3237463"/>
              <a:ext cx="3880802" cy="7700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ОСМС 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(</a:t>
              </a:r>
              <a:r>
                <a:rPr lang="ru-RU" sz="1400" b="1" dirty="0">
                  <a:solidFill>
                    <a:prstClr val="black"/>
                  </a:solidFill>
                  <a:cs typeface="Arial" panose="020B0604020202020204" pitchFamily="34" charset="0"/>
                </a:rPr>
                <a:t>услуги сверх ГОБМП и новые услуги)</a:t>
              </a:r>
              <a:endParaRPr lang="ru-RU" sz="1400" b="1" i="1" dirty="0">
                <a:solidFill>
                  <a:srgbClr val="C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57FEC2AB-B9FB-4E73-8CD3-3F3D3CB2D324}"/>
                </a:ext>
              </a:extLst>
            </p:cNvPr>
            <p:cNvSpPr/>
            <p:nvPr/>
          </p:nvSpPr>
          <p:spPr>
            <a:xfrm>
              <a:off x="5999857" y="2307933"/>
              <a:ext cx="2099389" cy="7700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Регулярное обновление перечней 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ГОБМП и ОСМС 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DCCF76B6-300F-4C2E-9E64-CDC018FD077C}"/>
                </a:ext>
              </a:extLst>
            </p:cNvPr>
            <p:cNvSpPr/>
            <p:nvPr/>
          </p:nvSpPr>
          <p:spPr>
            <a:xfrm>
              <a:off x="1832034" y="2299540"/>
              <a:ext cx="3899751" cy="76957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ru-RU" sz="1400" b="1" dirty="0">
                  <a:solidFill>
                    <a:prstClr val="black"/>
                  </a:solidFill>
                </a:rPr>
                <a:t>НОВАЯ МОДЕЛЬ ГОБМП (б</a:t>
              </a:r>
              <a:r>
                <a:rPr lang="ru-RU" sz="1400" b="1" dirty="0">
                  <a:solidFill>
                    <a:prstClr val="black"/>
                  </a:solidFill>
                  <a:cs typeface="Arial" panose="020B0604020202020204" pitchFamily="34" charset="0"/>
                </a:rPr>
                <a:t>азовые услуги)</a:t>
              </a: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xmlns="" id="{3D0FF3AE-BD4B-4C26-9139-F5ECA8974D64}"/>
                </a:ext>
              </a:extLst>
            </p:cNvPr>
            <p:cNvSpPr/>
            <p:nvPr/>
          </p:nvSpPr>
          <p:spPr>
            <a:xfrm>
              <a:off x="6003834" y="3243459"/>
              <a:ext cx="2095413" cy="76734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СООПЛАТА </a:t>
              </a:r>
            </a:p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(ЛС, </a:t>
              </a:r>
              <a:r>
                <a:rPr lang="ru-RU" sz="1600" b="1">
                  <a:solidFill>
                    <a:prstClr val="black"/>
                  </a:solidFill>
                </a:rPr>
                <a:t>ИМН</a:t>
              </a:r>
              <a:r>
                <a:rPr lang="ru-RU" sz="1600" b="1" smtClean="0">
                  <a:solidFill>
                    <a:prstClr val="black"/>
                  </a:solidFill>
                </a:rPr>
                <a:t>,)</a:t>
              </a:r>
              <a:endParaRPr lang="ru-RU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7594B1C0-E23B-4274-8CAB-C897C3E8FBF4}"/>
                </a:ext>
              </a:extLst>
            </p:cNvPr>
            <p:cNvSpPr txBox="1"/>
            <p:nvPr/>
          </p:nvSpPr>
          <p:spPr>
            <a:xfrm>
              <a:off x="723670" y="1489226"/>
              <a:ext cx="7546793" cy="248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C00000"/>
                  </a:solidFill>
                </a:rPr>
                <a:t>Одновременное введение новой модели ГОБМП и системы ОСМС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74618" y="1968989"/>
            <a:ext cx="4550453" cy="2023468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4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3441876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532538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41940"/>
            <a:ext cx="2608434" cy="1595008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Первичная медико-санитарная помощь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5192"/>
            <a:ext cx="7964680" cy="1581756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ПМСП полностью гарантируется в рамках ГОБМП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Базовые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медицинские услуги для всех граждан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Целевые </a:t>
            </a:r>
            <a:r>
              <a:rPr lang="ru-RU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беременных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патронаж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детей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населения с хроническими и социально-значимыми заболеваниями </a:t>
            </a:r>
            <a:endParaRPr lang="en-US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2783430"/>
            <a:ext cx="2608434" cy="3572922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Консультативно-диагностическая помощь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2783430"/>
            <a:ext cx="7964680" cy="1824891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КДП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Постановка диагноза заболевания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подлежащего динамическому наблюдению или социально значимого заболевания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динамического наблюдения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больных с хроническими заболеваниями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 услуги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для социально-уязвимых групп населения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(молекулярно-генетическое исследование беременных, диагностика наследственных и </a:t>
            </a:r>
            <a:r>
              <a:rPr lang="ru-RU" sz="1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орфанных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4719764"/>
            <a:ext cx="7964680" cy="1636587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КДП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Профилактический специализированный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осмотр здоровых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взрослых и детей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Стоматология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для детей до 18 лет, инвалидов, пенсионеров, многодетных матерей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специалистов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(35 профилей)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исследования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и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(228 услуг)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Расширенный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заболеваний, подлежащих динамическому наблюдению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диагностика, в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7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1491742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2333848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52064"/>
            <a:ext cx="2608434" cy="200725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Амбулаторное лекарственное обеспечение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2064"/>
            <a:ext cx="7964680" cy="1354107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АЛО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заболеваний, подлежащих динамическому наблюдению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специализированным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питанием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2192919"/>
            <a:ext cx="7964680" cy="653143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АЛО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сверх ГОБМП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26904" y="3034562"/>
            <a:ext cx="2608434" cy="3321787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Стационаро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-замещающая помощь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17720" y="3034563"/>
            <a:ext cx="7964680" cy="1833078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СЗП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основных хронических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 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(туберкулез, ВИЧ-инфекция, психические расстройства и расстройства поведения, злокачественные новообразования)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Гемодиализ,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диализ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приемных отделениях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круглосуточных стационаров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17719" y="4871323"/>
            <a:ext cx="7953237" cy="1488709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СЗТ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острых и хронических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заболеваний, в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для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преимущественного лечения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 дневном стационаре, по перечню, определенному МЗ РК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Плановые амбулаторные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хирургические операции и манипуляции, по перечню заболеваний преимущественного лечения в дневном стационаре, определенному МЗ РК</a:t>
            </a:r>
          </a:p>
        </p:txBody>
      </p:sp>
      <p:sp>
        <p:nvSpPr>
          <p:cNvPr id="15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35336" y="3828979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35337" y="539922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5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52064"/>
            <a:ext cx="2608434" cy="200725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Стационарная помощь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2064"/>
            <a:ext cx="7964680" cy="1313462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Стационарная помощь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экстренным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показаниям для всех граждан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заболевания, подлежащих динамическому наблюдению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инфекционных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представляющих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опасность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для окружающих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2152275"/>
            <a:ext cx="7964680" cy="693788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Стационарная помощь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госпитализация в стационар по показаниям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26904" y="3106683"/>
            <a:ext cx="2608434" cy="244221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Паллиативная помощь, восстановительное лечение и медицинская реабилитация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3114764"/>
            <a:ext cx="7964680" cy="1276807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Медицинская реабилитация и паллиативная помощь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лицам,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перенесшим туберкулез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помощь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(туберкулез, онкология, хронические заболевания в терминальной стадии, лицам неспособным к самообслуживанию, нуждающимся в постоянном уходе)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4378319"/>
            <a:ext cx="7953237" cy="1128747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Медицинская реабилитация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(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2 и 3 этап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) взрослым и детям в специализированных центрах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(отделениях реабилитации)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детей и инвалидов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в амбулаторных условиях и санаториях</a:t>
            </a:r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1491742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2333848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35336" y="3619429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4" y="477801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4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10930378" y="6496520"/>
            <a:ext cx="1027159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/>
              <a:t>7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20" name="Прямоугольник: скругленные углы 3">
            <a:extLst>
              <a:ext uri="{FF2B5EF4-FFF2-40B4-BE49-F238E27FC236}">
                <a16:creationId xmlns:a16="http://schemas.microsoft.com/office/drawing/2014/main" xmlns="" id="{C0931549-8172-4204-A64C-615D399FE702}"/>
              </a:ext>
            </a:extLst>
          </p:cNvPr>
          <p:cNvSpPr/>
          <p:nvPr/>
        </p:nvSpPr>
        <p:spPr>
          <a:xfrm>
            <a:off x="407416" y="785756"/>
            <a:ext cx="5345684" cy="4347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Новая модель ГОБМП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B87BBC6-34D2-4D67-AB59-A41D12D9361A}"/>
              </a:ext>
            </a:extLst>
          </p:cNvPr>
          <p:cNvSpPr/>
          <p:nvPr/>
        </p:nvSpPr>
        <p:spPr>
          <a:xfrm>
            <a:off x="407416" y="1297276"/>
            <a:ext cx="5345684" cy="9964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Помощь при экстренных и неотложных состояниях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Контроль над заболеваниями, значимыми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ОБЩЕСТВА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83F5BDD5-1A88-4DC8-9C34-253C9B4CEB54}"/>
              </a:ext>
            </a:extLst>
          </p:cNvPr>
          <p:cNvSpPr/>
          <p:nvPr/>
        </p:nvSpPr>
        <p:spPr>
          <a:xfrm>
            <a:off x="407416" y="2786587"/>
            <a:ext cx="5345684" cy="1229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Скорая помощь и санитарная авиация 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Первичная медико-санитарная помощь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Экстренная </a:t>
            </a:r>
            <a:r>
              <a:rPr lang="ru-RU" sz="1600" dirty="0" err="1">
                <a:solidFill>
                  <a:prstClr val="black"/>
                </a:solidFill>
                <a:cs typeface="Arial" panose="020B0604020202020204" pitchFamily="34" charset="0"/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 и стационарная помощь 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Паллиативная помощь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xmlns="" id="{A362A015-DD60-4C17-A898-4178C4DF31FA}"/>
              </a:ext>
            </a:extLst>
          </p:cNvPr>
          <p:cNvSpPr/>
          <p:nvPr/>
        </p:nvSpPr>
        <p:spPr>
          <a:xfrm>
            <a:off x="6096000" y="785756"/>
            <a:ext cx="5861537" cy="3921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Пакет ОСМС </a:t>
            </a:r>
            <a:r>
              <a:rPr lang="ru-RU" sz="1600" b="1" i="1" dirty="0">
                <a:solidFill>
                  <a:prstClr val="black"/>
                </a:solidFill>
              </a:rPr>
              <a:t>(для застрахованных)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A2AA41D8-A41E-4E1E-9B63-C6CF166D1BA5}"/>
              </a:ext>
            </a:extLst>
          </p:cNvPr>
          <p:cNvSpPr/>
          <p:nvPr/>
        </p:nvSpPr>
        <p:spPr>
          <a:xfrm>
            <a:off x="6096000" y="1297275"/>
            <a:ext cx="5861537" cy="1270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улучшающая качество жизни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Основа для здоровья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БУДУЩЕГО ПОКОЛЕНИЯ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3BC0399-EC48-478E-A2FD-C6AE73E8716A}"/>
              </a:ext>
            </a:extLst>
          </p:cNvPr>
          <p:cNvSpPr/>
          <p:nvPr/>
        </p:nvSpPr>
        <p:spPr>
          <a:xfrm>
            <a:off x="6096000" y="2712987"/>
            <a:ext cx="5861537" cy="3713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cs typeface="Arial" panose="020B0604020202020204" pitchFamily="34" charset="0"/>
              </a:rPr>
              <a:t>Консультативно-диагностическая помощь: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профилактический осмотр здоровых взрослых 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специализированные осмотры детей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дорогостоящие лабораторные услуги: </a:t>
            </a:r>
            <a:r>
              <a:rPr lang="ru-RU" sz="1600" i="1" dirty="0">
                <a:cs typeface="Arial" panose="020B0604020202020204" pitchFamily="34" charset="0"/>
              </a:rPr>
              <a:t>гормоны, витамины, </a:t>
            </a:r>
            <a:r>
              <a:rPr lang="ru-RU" sz="1600" i="1" dirty="0" err="1">
                <a:cs typeface="Arial" panose="020B0604020202020204" pitchFamily="34" charset="0"/>
              </a:rPr>
              <a:t>онкомаркеры</a:t>
            </a:r>
            <a:r>
              <a:rPr lang="ru-RU" sz="1600" i="1" dirty="0">
                <a:cs typeface="Arial" panose="020B0604020202020204" pitchFamily="34" charset="0"/>
              </a:rPr>
              <a:t>, антигены, ПЦР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cs typeface="Arial" panose="020B0604020202020204" pitchFamily="34" charset="0"/>
              </a:rPr>
              <a:t>дорогостоящие диагностические услуги: </a:t>
            </a:r>
            <a:r>
              <a:rPr lang="ru-RU" sz="1600" i="1" dirty="0">
                <a:cs typeface="Arial" panose="020B0604020202020204" pitchFamily="34" charset="0"/>
              </a:rPr>
              <a:t>КТ, МРТ и т.д.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cs typeface="Arial" panose="020B0604020202020204" pitchFamily="34" charset="0"/>
              </a:rPr>
              <a:t>Амбулаторное лекарственное обеспечение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cs typeface="Arial" panose="020B0604020202020204" pitchFamily="34" charset="0"/>
              </a:rPr>
              <a:t>Стационарозамещающей помощи,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cs typeface="Arial" panose="020B0604020202020204" pitchFamily="34" charset="0"/>
              </a:rPr>
              <a:t>Плановая стационарная помощь,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/>
              <a:t>Медицинская реабилитация </a:t>
            </a:r>
            <a:r>
              <a:rPr lang="ru-RU" sz="1600" dirty="0">
                <a:cs typeface="Arial" panose="020B0604020202020204" pitchFamily="34" charset="0"/>
              </a:rPr>
              <a:t>взрослым и детям по профилям: кардиология, кардиохирургия, неврология, нейрохирургия, травматология и ортопедия</a:t>
            </a:r>
            <a:endParaRPr lang="ru-RU" sz="1600" dirty="0"/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endParaRPr lang="en-US" sz="1400" dirty="0">
              <a:cs typeface="Arial" panose="020B0604020202020204" pitchFamily="34" charset="0"/>
            </a:endParaRP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28" name="Прямоугольник: скругленные углы 9">
            <a:extLst>
              <a:ext uri="{FF2B5EF4-FFF2-40B4-BE49-F238E27FC236}">
                <a16:creationId xmlns:a16="http://schemas.microsoft.com/office/drawing/2014/main" xmlns="" id="{A80DCEF5-A999-4EE3-9F89-AD7080955D16}"/>
              </a:ext>
            </a:extLst>
          </p:cNvPr>
          <p:cNvSpPr/>
          <p:nvPr/>
        </p:nvSpPr>
        <p:spPr>
          <a:xfrm>
            <a:off x="407416" y="2366138"/>
            <a:ext cx="5345684" cy="3562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/>
              <a:t>Для всех граждан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F9BD1123-8C0E-431D-A9B3-05A07B736CAE}"/>
              </a:ext>
            </a:extLst>
          </p:cNvPr>
          <p:cNvSpPr/>
          <p:nvPr/>
        </p:nvSpPr>
        <p:spPr>
          <a:xfrm>
            <a:off x="407416" y="4867564"/>
            <a:ext cx="5345684" cy="16289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Консультативно-диагностическая помощь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Амбулаторное лекарственное обеспечение 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Плановая </a:t>
            </a:r>
            <a:r>
              <a:rPr lang="ru-RU" sz="1600" dirty="0" err="1">
                <a:solidFill>
                  <a:prstClr val="black"/>
                </a:solidFill>
                <a:cs typeface="Arial" panose="020B0604020202020204" pitchFamily="34" charset="0"/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 и стационарная помощь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Медицинская реабилитация при туберкулезе </a:t>
            </a:r>
          </a:p>
        </p:txBody>
      </p:sp>
      <p:sp>
        <p:nvSpPr>
          <p:cNvPr id="30" name="Прямоугольник: скругленные углы 12">
            <a:extLst>
              <a:ext uri="{FF2B5EF4-FFF2-40B4-BE49-F238E27FC236}">
                <a16:creationId xmlns:a16="http://schemas.microsoft.com/office/drawing/2014/main" xmlns="" id="{0E574272-6DAC-435C-89D2-FC43B12AE7FC}"/>
              </a:ext>
            </a:extLst>
          </p:cNvPr>
          <p:cNvSpPr/>
          <p:nvPr/>
        </p:nvSpPr>
        <p:spPr>
          <a:xfrm>
            <a:off x="407416" y="4100944"/>
            <a:ext cx="5345684" cy="6821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При социально-значимых </a:t>
            </a:r>
            <a:r>
              <a:rPr lang="ru-RU" sz="1600" b="1" dirty="0" smtClean="0">
                <a:solidFill>
                  <a:prstClr val="black"/>
                </a:solidFill>
              </a:rPr>
              <a:t>заболеваниях (4), 25 групп основных </a:t>
            </a:r>
            <a:r>
              <a:rPr lang="ru-RU" sz="1600" b="1" dirty="0">
                <a:solidFill>
                  <a:prstClr val="black"/>
                </a:solidFill>
              </a:rPr>
              <a:t>хронических заболеваниях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-6128" y="6581001"/>
            <a:ext cx="6162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/>
              <a:t>* Новая модель соответствует принципам ВОЗ по Всеобщему охвату услугами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20687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"/>
          <p:cNvSpPr txBox="1">
            <a:spLocks/>
          </p:cNvSpPr>
          <p:nvPr/>
        </p:nvSpPr>
        <p:spPr>
          <a:xfrm>
            <a:off x="3811273" y="195920"/>
            <a:ext cx="7864185" cy="769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000" b="1" dirty="0">
              <a:solidFill>
                <a:srgbClr val="0E2C4F"/>
              </a:solidFill>
              <a:latin typeface="FS Joey Pro"/>
              <a:cs typeface="FS Joey Pro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1C48E53-D717-4EFE-B7FB-FEE24226DEDF}"/>
              </a:ext>
            </a:extLst>
          </p:cNvPr>
          <p:cNvSpPr/>
          <p:nvPr/>
        </p:nvSpPr>
        <p:spPr>
          <a:xfrm>
            <a:off x="4812145" y="329514"/>
            <a:ext cx="7116244" cy="588181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0" lvl="1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ПРИНЯТИЕ РАМОЧНЫХ ПП РК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896916" indent="-342891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об утверждении пакетов ГОБМП И ОСМС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endParaRPr lang="kk-KZ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0" lvl="1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ВНЕСЕНИЕ ИЗМЕНЕНИЙ В НЕКОТОРЫЕ ПРИКАЗЫ МИНИСТЕРСТВА ЗДРАВООХРАНЕНИЯ </a:t>
            </a:r>
          </a:p>
          <a:p>
            <a:pPr marL="896916" lvl="1" indent="-355591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формам </a:t>
            </a:r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оказания медицинской помощи и </a:t>
            </a: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перечнями к ним </a:t>
            </a:r>
            <a:r>
              <a:rPr lang="ru-RU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(перечни заболеваний, перечни КДУ согласно тарификатора и.т.д.)</a:t>
            </a:r>
            <a:endParaRPr lang="ru-RU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82A1008-B8A9-44AE-9184-414D55305AB6}"/>
              </a:ext>
            </a:extLst>
          </p:cNvPr>
          <p:cNvSpPr/>
          <p:nvPr/>
        </p:nvSpPr>
        <p:spPr>
          <a:xfrm>
            <a:off x="433713" y="2299856"/>
            <a:ext cx="3812303" cy="255847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СОВЕРШЕНСТВОВАНИЕ ЗАКОНОДАТЕЛЬСТВА</a:t>
            </a:r>
          </a:p>
        </p:txBody>
      </p:sp>
      <p:sp>
        <p:nvSpPr>
          <p:cNvPr id="14" name="Равнобедренный треугольник 13">
            <a:extLst>
              <a:ext uri="{FF2B5EF4-FFF2-40B4-BE49-F238E27FC236}">
                <a16:creationId xmlns:a16="http://schemas.microsoft.com/office/drawing/2014/main" xmlns="" id="{E8E06B26-6978-48A4-9EA9-8737F4EFE68F}"/>
              </a:ext>
            </a:extLst>
          </p:cNvPr>
          <p:cNvSpPr/>
          <p:nvPr/>
        </p:nvSpPr>
        <p:spPr>
          <a:xfrm rot="5400000">
            <a:off x="2539642" y="3306261"/>
            <a:ext cx="3978876" cy="348455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30B6344-04B9-4C84-A13E-4310B998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E3D-19A1-4ED2-9B6C-4A3DD4CFF281}" type="slidenum">
              <a:rPr lang="ru-RU" smtClean="0"/>
              <a:t>8</a:t>
            </a:fld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</p:spPr>
        <p:txBody>
          <a:bodyPr/>
          <a:lstStyle/>
          <a:p>
            <a:fld id="{FEC8B5E3-6C4C-4CDE-8D1C-447DCBDC981A}" type="datetime8">
              <a:rPr lang="ru-RU" smtClean="0"/>
              <a:pPr/>
              <a:t>20.06.2019 12:34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35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382703" y="2480292"/>
            <a:ext cx="11483546" cy="718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b="1" i="1" dirty="0">
                <a:solidFill>
                  <a:srgbClr val="002673"/>
                </a:solidFill>
                <a:cs typeface="Arial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502795878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</TotalTime>
  <Words>934</Words>
  <Application>Microsoft Office PowerPoint</Application>
  <PresentationFormat>Произвольный</PresentationFormat>
  <Paragraphs>179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2_Тема Office</vt:lpstr>
      <vt:lpstr>Презентация PowerPoint</vt:lpstr>
      <vt:lpstr>Презентация PowerPoint</vt:lpstr>
      <vt:lpstr>Пути решения: формирование трехуровневой системы медицинского обеспечения на основе  внедрения новой модели ГОБМП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</dc:creator>
  <cp:lastModifiedBy>Bibigul R. Tulegenova</cp:lastModifiedBy>
  <cp:revision>583</cp:revision>
  <cp:lastPrinted>2019-01-16T11:44:03Z</cp:lastPrinted>
  <dcterms:created xsi:type="dcterms:W3CDTF">2018-05-07T12:26:15Z</dcterms:created>
  <dcterms:modified xsi:type="dcterms:W3CDTF">2019-06-20T06:57:55Z</dcterms:modified>
</cp:coreProperties>
</file>